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1"/>
  </p:sldMasterIdLst>
  <p:notesMasterIdLst>
    <p:notesMasterId r:id="rId25"/>
  </p:notesMasterIdLst>
  <p:sldIdLst>
    <p:sldId id="256" r:id="rId2"/>
    <p:sldId id="257" r:id="rId3"/>
    <p:sldId id="258" r:id="rId4"/>
    <p:sldId id="259" r:id="rId5"/>
    <p:sldId id="402" r:id="rId6"/>
    <p:sldId id="489" r:id="rId7"/>
    <p:sldId id="490" r:id="rId8"/>
    <p:sldId id="491" r:id="rId9"/>
    <p:sldId id="492" r:id="rId10"/>
    <p:sldId id="494" r:id="rId11"/>
    <p:sldId id="495" r:id="rId12"/>
    <p:sldId id="496" r:id="rId13"/>
    <p:sldId id="498" r:id="rId14"/>
    <p:sldId id="497" r:id="rId15"/>
    <p:sldId id="499" r:id="rId16"/>
    <p:sldId id="500" r:id="rId17"/>
    <p:sldId id="501" r:id="rId18"/>
    <p:sldId id="502" r:id="rId19"/>
    <p:sldId id="505" r:id="rId20"/>
    <p:sldId id="506" r:id="rId21"/>
    <p:sldId id="507" r:id="rId22"/>
    <p:sldId id="503" r:id="rId23"/>
    <p:sldId id="304" r:id="rId24"/>
  </p:sldIdLst>
  <p:sldSz cx="9144000" cy="5143500" type="screen16x9"/>
  <p:notesSz cx="6858000" cy="9144000"/>
  <p:embeddedFontLst>
    <p:embeddedFont>
      <p:font typeface="Barlow" pitchFamily="2" charset="77"/>
      <p:regular r:id="rId26"/>
      <p:bold r:id="rId27"/>
      <p:italic r:id="rId28"/>
      <p:boldItalic r:id="rId29"/>
    </p:embeddedFont>
    <p:embeddedFont>
      <p:font typeface="Lora" pitchFamily="2" charset="77"/>
      <p:regular r:id="rId30"/>
      <p:bold r:id="rId31"/>
      <p:italic r:id="rId32"/>
      <p:boldItalic r:id="rId33"/>
    </p:embeddedFont>
    <p:embeddedFont>
      <p:font typeface="Open Sans" panose="020B0606030504020204" pitchFamily="3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6" roundtripDataSignature="AMtx7mh9ROUgpk3jEDZ4ue3VYJc4+0ACQ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A06075F-C8FB-48DD-A75B-DC33932C4FF1}">
  <a:tblStyle styleId="{5A06075F-C8FB-48DD-A75B-DC33932C4FF1}"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77"/>
    <p:restoredTop sz="94677"/>
  </p:normalViewPr>
  <p:slideViewPr>
    <p:cSldViewPr snapToGrid="0">
      <p:cViewPr varScale="1">
        <p:scale>
          <a:sx n="157" d="100"/>
          <a:sy n="157" d="100"/>
        </p:scale>
        <p:origin x="176" y="161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font" Target="fonts/font9.fntdata"/><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66"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69"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67"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2" name="Google Shape;5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3" name="Google Shape;6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6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5" name="Google Shape;75;p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p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9" name="Google Shape;589;p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106"/>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106"/>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10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107"/>
          <p:cNvSpPr txBox="1">
            <a:spLocks noGrp="1"/>
          </p:cNvSpPr>
          <p:nvPr>
            <p:ph type="title"/>
          </p:nvPr>
        </p:nvSpPr>
        <p:spPr>
          <a:xfrm>
            <a:off x="311700" y="234633"/>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solidFill>
                  <a:schemeClr val="dk2"/>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10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6" name="Google Shape;16;p10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17" name="Google Shape;17;p107"/>
          <p:cNvCxnSpPr/>
          <p:nvPr/>
        </p:nvCxnSpPr>
        <p:spPr>
          <a:xfrm>
            <a:off x="314096" y="862146"/>
            <a:ext cx="8518204" cy="0"/>
          </a:xfrm>
          <a:prstGeom prst="straightConnector1">
            <a:avLst/>
          </a:prstGeom>
          <a:noFill/>
          <a:ln w="9525" cap="flat" cmpd="sng">
            <a:solidFill>
              <a:schemeClr val="dk2"/>
            </a:solidFill>
            <a:prstDash val="dashDot"/>
            <a:round/>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8"/>
        <p:cNvGrpSpPr/>
        <p:nvPr/>
      </p:nvGrpSpPr>
      <p:grpSpPr>
        <a:xfrm>
          <a:off x="0" y="0"/>
          <a:ext cx="0" cy="0"/>
          <a:chOff x="0" y="0"/>
          <a:chExt cx="0" cy="0"/>
        </a:xfrm>
      </p:grpSpPr>
      <p:sp>
        <p:nvSpPr>
          <p:cNvPr id="19" name="Google Shape;19;p111"/>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20" name="Google Shape;20;p1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1"/>
        <p:cNvGrpSpPr/>
        <p:nvPr/>
      </p:nvGrpSpPr>
      <p:grpSpPr>
        <a:xfrm>
          <a:off x="0" y="0"/>
          <a:ext cx="0" cy="0"/>
          <a:chOff x="0" y="0"/>
          <a:chExt cx="0" cy="0"/>
        </a:xfrm>
      </p:grpSpPr>
      <p:sp>
        <p:nvSpPr>
          <p:cNvPr id="22" name="Google Shape;22;p110"/>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23" name="Google Shape;23;p110"/>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4" name="Google Shape;24;p1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5"/>
        <p:cNvGrpSpPr/>
        <p:nvPr/>
      </p:nvGrpSpPr>
      <p:grpSpPr>
        <a:xfrm>
          <a:off x="0" y="0"/>
          <a:ext cx="0" cy="0"/>
          <a:chOff x="0" y="0"/>
          <a:chExt cx="0" cy="0"/>
        </a:xfrm>
      </p:grpSpPr>
      <p:sp>
        <p:nvSpPr>
          <p:cNvPr id="26" name="Google Shape;26;p112"/>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p112"/>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28" name="Google Shape;28;p112"/>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29" name="Google Shape;29;p112"/>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30" name="Google Shape;30;p1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1"/>
        <p:cNvGrpSpPr/>
        <p:nvPr/>
      </p:nvGrpSpPr>
      <p:grpSpPr>
        <a:xfrm>
          <a:off x="0" y="0"/>
          <a:ext cx="0" cy="0"/>
          <a:chOff x="0" y="0"/>
          <a:chExt cx="0" cy="0"/>
        </a:xfrm>
      </p:grpSpPr>
      <p:sp>
        <p:nvSpPr>
          <p:cNvPr id="32" name="Google Shape;32;p113"/>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33" name="Google Shape;33;p1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4"/>
        <p:cNvGrpSpPr/>
        <p:nvPr/>
      </p:nvGrpSpPr>
      <p:grpSpPr>
        <a:xfrm>
          <a:off x="0" y="0"/>
          <a:ext cx="0" cy="0"/>
          <a:chOff x="0" y="0"/>
          <a:chExt cx="0" cy="0"/>
        </a:xfrm>
      </p:grpSpPr>
      <p:sp>
        <p:nvSpPr>
          <p:cNvPr id="35" name="Google Shape;35;p114"/>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36" name="Google Shape;36;p114"/>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37" name="Google Shape;37;p1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8"/>
        <p:cNvGrpSpPr/>
        <p:nvPr/>
      </p:nvGrpSpPr>
      <p:grpSpPr>
        <a:xfrm>
          <a:off x="0" y="0"/>
          <a:ext cx="0" cy="0"/>
          <a:chOff x="0" y="0"/>
          <a:chExt cx="0" cy="0"/>
        </a:xfrm>
      </p:grpSpPr>
      <p:sp>
        <p:nvSpPr>
          <p:cNvPr id="39" name="Google Shape;39;p1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0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0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0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language-play.com/tech-tweets/"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hyperlink" Target="https://taolongitudinal.pythonanywhere.com/"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docs.google.com/spreadsheets/d/1kDSERnROv5FgHbVN8z_bXH9gak2IXRtoqz0nwhrviCw/edit#gid=1302320625"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arxiv.org/abs/2309.12570"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2.xml"/><Relationship Id="rId6" Type="http://schemas.openxmlformats.org/officeDocument/2006/relationships/hyperlink" Target="https://collab-stories.github.io/" TargetMode="External"/><Relationship Id="rId5" Type="http://schemas.openxmlformats.org/officeDocument/2006/relationships/hyperlink" Target="NULL" TargetMode="Externa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sp>
        <p:nvSpPr>
          <p:cNvPr id="44" name="Google Shape;44;p1"/>
          <p:cNvSpPr txBox="1">
            <a:spLocks noGrp="1"/>
          </p:cNvSpPr>
          <p:nvPr>
            <p:ph type="ctrTitle"/>
          </p:nvPr>
        </p:nvSpPr>
        <p:spPr>
          <a:xfrm>
            <a:off x="449225" y="3337675"/>
            <a:ext cx="8520600" cy="479082"/>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r>
              <a:rPr lang="en-US" sz="1800" b="1" dirty="0" err="1"/>
              <a:t>Smaranda</a:t>
            </a:r>
            <a:r>
              <a:rPr lang="en-US" sz="1800" b="1" dirty="0"/>
              <a:t> Muresan </a:t>
            </a:r>
            <a:r>
              <a:rPr lang="en-US" sz="1800" dirty="0"/>
              <a:t>(</a:t>
            </a:r>
            <a:r>
              <a:rPr lang="en-US" sz="1800" dirty="0" err="1"/>
              <a:t>smara@columbia.edu</a:t>
            </a:r>
            <a:r>
              <a:rPr lang="en-US" sz="1800" dirty="0"/>
              <a:t>)</a:t>
            </a:r>
            <a:endParaRPr sz="1800" dirty="0"/>
          </a:p>
        </p:txBody>
      </p:sp>
      <p:sp>
        <p:nvSpPr>
          <p:cNvPr id="45" name="Google Shape;45;p1"/>
          <p:cNvSpPr txBox="1">
            <a:spLocks noGrp="1"/>
          </p:cNvSpPr>
          <p:nvPr>
            <p:ph type="subTitle" idx="1"/>
          </p:nvPr>
        </p:nvSpPr>
        <p:spPr>
          <a:xfrm>
            <a:off x="292015" y="1926056"/>
            <a:ext cx="8232900" cy="916515"/>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SzPts val="2800"/>
              <a:buNone/>
            </a:pPr>
            <a:r>
              <a:rPr lang="en-US" sz="2300" dirty="0">
                <a:solidFill>
                  <a:srgbClr val="000000"/>
                </a:solidFill>
              </a:rPr>
              <a:t>Large Language Models for Scientific Communication: Opportunities and Challenges</a:t>
            </a:r>
            <a:endParaRPr sz="2100" dirty="0">
              <a:solidFill>
                <a:srgbClr val="000000"/>
              </a:solidFill>
            </a:endParaRPr>
          </a:p>
          <a:p>
            <a:pPr marL="0" lvl="0" indent="0" algn="ctr" rtl="0">
              <a:lnSpc>
                <a:spcPct val="100000"/>
              </a:lnSpc>
              <a:spcBef>
                <a:spcPts val="0"/>
              </a:spcBef>
              <a:spcAft>
                <a:spcPts val="0"/>
              </a:spcAft>
              <a:buSzPts val="2800"/>
              <a:buNone/>
            </a:pPr>
            <a:endParaRPr sz="2700" dirty="0"/>
          </a:p>
        </p:txBody>
      </p:sp>
      <p:pic>
        <p:nvPicPr>
          <p:cNvPr id="46" name="Google Shape;46;p1"/>
          <p:cNvPicPr preferRelativeResize="0"/>
          <p:nvPr/>
        </p:nvPicPr>
        <p:blipFill rotWithShape="1">
          <a:blip r:embed="rId3">
            <a:alphaModFix/>
          </a:blip>
          <a:srcRect/>
          <a:stretch/>
        </p:blipFill>
        <p:spPr>
          <a:xfrm>
            <a:off x="157056" y="103674"/>
            <a:ext cx="1262825" cy="1262850"/>
          </a:xfrm>
          <a:prstGeom prst="rect">
            <a:avLst/>
          </a:prstGeom>
          <a:noFill/>
          <a:ln>
            <a:noFill/>
          </a:ln>
        </p:spPr>
      </p:pic>
      <p:cxnSp>
        <p:nvCxnSpPr>
          <p:cNvPr id="47" name="Google Shape;47;p1"/>
          <p:cNvCxnSpPr/>
          <p:nvPr/>
        </p:nvCxnSpPr>
        <p:spPr>
          <a:xfrm rot="10800000" flipH="1">
            <a:off x="698500" y="1757489"/>
            <a:ext cx="7916400" cy="21000"/>
          </a:xfrm>
          <a:prstGeom prst="straightConnector1">
            <a:avLst/>
          </a:prstGeom>
          <a:noFill/>
          <a:ln w="9525" cap="flat" cmpd="sng">
            <a:solidFill>
              <a:schemeClr val="dk2"/>
            </a:solidFill>
            <a:prstDash val="dashDot"/>
            <a:round/>
            <a:headEnd type="none" w="sm" len="sm"/>
            <a:tailEnd type="none" w="sm" len="sm"/>
          </a:ln>
        </p:spPr>
      </p:cxnSp>
      <p:cxnSp>
        <p:nvCxnSpPr>
          <p:cNvPr id="48" name="Google Shape;48;p1"/>
          <p:cNvCxnSpPr/>
          <p:nvPr/>
        </p:nvCxnSpPr>
        <p:spPr>
          <a:xfrm>
            <a:off x="740825" y="2942664"/>
            <a:ext cx="7937400" cy="0"/>
          </a:xfrm>
          <a:prstGeom prst="straightConnector1">
            <a:avLst/>
          </a:prstGeom>
          <a:noFill/>
          <a:ln w="9525" cap="flat" cmpd="sng">
            <a:solidFill>
              <a:schemeClr val="dk2"/>
            </a:solidFill>
            <a:prstDash val="dashDot"/>
            <a:round/>
            <a:headEnd type="none" w="sm" len="sm"/>
            <a:tailEnd type="none" w="sm" len="sm"/>
          </a:ln>
        </p:spPr>
      </p:cxnSp>
      <p:sp>
        <p:nvSpPr>
          <p:cNvPr id="49" name="Google Shape;49;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34E47-D41D-6DD6-E075-E81F3B0DC52C}"/>
              </a:ext>
            </a:extLst>
          </p:cNvPr>
          <p:cNvSpPr>
            <a:spLocks noGrp="1"/>
          </p:cNvSpPr>
          <p:nvPr>
            <p:ph type="title"/>
          </p:nvPr>
        </p:nvSpPr>
        <p:spPr/>
        <p:txBody>
          <a:bodyPr>
            <a:normAutofit fontScale="90000"/>
          </a:bodyPr>
          <a:lstStyle/>
          <a:p>
            <a:r>
              <a:rPr lang="en-US" dirty="0"/>
              <a:t>Methodology</a:t>
            </a:r>
          </a:p>
        </p:txBody>
      </p:sp>
      <p:sp>
        <p:nvSpPr>
          <p:cNvPr id="3" name="Text Placeholder 2">
            <a:extLst>
              <a:ext uri="{FF2B5EF4-FFF2-40B4-BE49-F238E27FC236}">
                <a16:creationId xmlns:a16="http://schemas.microsoft.com/office/drawing/2014/main" id="{2BDEDBC4-F581-779B-93F2-F7BE2BB6D82C}"/>
              </a:ext>
            </a:extLst>
          </p:cNvPr>
          <p:cNvSpPr>
            <a:spLocks noGrp="1"/>
          </p:cNvSpPr>
          <p:nvPr>
            <p:ph type="body" idx="1"/>
          </p:nvPr>
        </p:nvSpPr>
        <p:spPr/>
        <p:txBody>
          <a:bodyPr>
            <a:normAutofit lnSpcReduction="10000"/>
          </a:bodyPr>
          <a:lstStyle/>
          <a:p>
            <a:r>
              <a:rPr lang="en-US" dirty="0"/>
              <a:t>Participants</a:t>
            </a:r>
          </a:p>
          <a:p>
            <a:pPr lvl="1"/>
            <a:r>
              <a:rPr lang="en-US" dirty="0"/>
              <a:t>17 emerging writers: formal creative writing education (e.g., MFA)</a:t>
            </a:r>
          </a:p>
          <a:p>
            <a:endParaRPr lang="en-US" dirty="0"/>
          </a:p>
          <a:p>
            <a:r>
              <a:rPr lang="en-US" dirty="0"/>
              <a:t>Task: </a:t>
            </a:r>
          </a:p>
          <a:p>
            <a:pPr lvl="1"/>
            <a:r>
              <a:rPr lang="en-US" dirty="0"/>
              <a:t>Co-write short stories  (around 1500 words) with help of an LLM during a time of 3h</a:t>
            </a:r>
          </a:p>
          <a:p>
            <a:endParaRPr lang="en-US" dirty="0"/>
          </a:p>
          <a:p>
            <a:r>
              <a:rPr lang="en-US" dirty="0"/>
              <a:t>Variety of Genres: 11 </a:t>
            </a:r>
          </a:p>
          <a:p>
            <a:endParaRPr lang="en-US" dirty="0"/>
          </a:p>
          <a:p>
            <a:r>
              <a:rPr lang="en-US" dirty="0"/>
              <a:t>Post-completion survey for feedback</a:t>
            </a:r>
          </a:p>
          <a:p>
            <a:endParaRPr lang="en-US" dirty="0"/>
          </a:p>
          <a:p>
            <a:r>
              <a:rPr lang="en-US" dirty="0"/>
              <a:t>=&gt; 30 co-written stories </a:t>
            </a:r>
          </a:p>
          <a:p>
            <a:endParaRPr lang="en-US" dirty="0"/>
          </a:p>
        </p:txBody>
      </p:sp>
      <p:sp>
        <p:nvSpPr>
          <p:cNvPr id="4" name="Slide Number Placeholder 3">
            <a:extLst>
              <a:ext uri="{FF2B5EF4-FFF2-40B4-BE49-F238E27FC236}">
                <a16:creationId xmlns:a16="http://schemas.microsoft.com/office/drawing/2014/main" id="{0DC35540-BF35-3D0D-14FE-35DABDEB1F1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a:t>
            </a:fld>
            <a:endParaRPr lang="en-US"/>
          </a:p>
        </p:txBody>
      </p:sp>
    </p:spTree>
    <p:extLst>
      <p:ext uri="{BB962C8B-B14F-4D97-AF65-F5344CB8AC3E}">
        <p14:creationId xmlns:p14="http://schemas.microsoft.com/office/powerpoint/2010/main" val="42598533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0B15F-55F6-F2A1-552E-BBB5E9AA5C46}"/>
              </a:ext>
            </a:extLst>
          </p:cNvPr>
          <p:cNvSpPr>
            <a:spLocks noGrp="1"/>
          </p:cNvSpPr>
          <p:nvPr>
            <p:ph type="title"/>
          </p:nvPr>
        </p:nvSpPr>
        <p:spPr/>
        <p:txBody>
          <a:bodyPr>
            <a:normAutofit fontScale="90000"/>
          </a:bodyPr>
          <a:lstStyle/>
          <a:p>
            <a:r>
              <a:rPr lang="en-US" dirty="0"/>
              <a:t>Co-written Stories </a:t>
            </a:r>
          </a:p>
        </p:txBody>
      </p:sp>
      <p:sp>
        <p:nvSpPr>
          <p:cNvPr id="4" name="Slide Number Placeholder 3">
            <a:extLst>
              <a:ext uri="{FF2B5EF4-FFF2-40B4-BE49-F238E27FC236}">
                <a16:creationId xmlns:a16="http://schemas.microsoft.com/office/drawing/2014/main" id="{FB6924E2-D408-215A-9CFA-7642CB46664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11</a:t>
            </a:fld>
            <a:endParaRPr lang="en-US"/>
          </a:p>
        </p:txBody>
      </p:sp>
      <p:pic>
        <p:nvPicPr>
          <p:cNvPr id="6" name="Picture 5">
            <a:extLst>
              <a:ext uri="{FF2B5EF4-FFF2-40B4-BE49-F238E27FC236}">
                <a16:creationId xmlns:a16="http://schemas.microsoft.com/office/drawing/2014/main" id="{FC8A208B-8B47-7035-2610-2C856380B263}"/>
              </a:ext>
            </a:extLst>
          </p:cNvPr>
          <p:cNvPicPr>
            <a:picLocks noChangeAspect="1"/>
          </p:cNvPicPr>
          <p:nvPr/>
        </p:nvPicPr>
        <p:blipFill>
          <a:blip r:embed="rId2"/>
          <a:stretch>
            <a:fillRect/>
          </a:stretch>
        </p:blipFill>
        <p:spPr>
          <a:xfrm>
            <a:off x="1516461" y="986827"/>
            <a:ext cx="6044233" cy="3676389"/>
          </a:xfrm>
          <a:prstGeom prst="rect">
            <a:avLst/>
          </a:prstGeom>
        </p:spPr>
      </p:pic>
    </p:spTree>
    <p:extLst>
      <p:ext uri="{BB962C8B-B14F-4D97-AF65-F5344CB8AC3E}">
        <p14:creationId xmlns:p14="http://schemas.microsoft.com/office/powerpoint/2010/main" val="2806022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735BE-AFF8-4D9E-4478-C01BCCC13497}"/>
              </a:ext>
            </a:extLst>
          </p:cNvPr>
          <p:cNvSpPr>
            <a:spLocks noGrp="1"/>
          </p:cNvSpPr>
          <p:nvPr>
            <p:ph type="title"/>
          </p:nvPr>
        </p:nvSpPr>
        <p:spPr/>
        <p:txBody>
          <a:bodyPr>
            <a:normAutofit fontScale="90000"/>
          </a:bodyPr>
          <a:lstStyle/>
          <a:p>
            <a:r>
              <a:rPr lang="en-US" dirty="0"/>
              <a:t>Patterns In Writers-LLM interactions</a:t>
            </a:r>
          </a:p>
        </p:txBody>
      </p:sp>
      <p:sp>
        <p:nvSpPr>
          <p:cNvPr id="4" name="Slide Number Placeholder 3">
            <a:extLst>
              <a:ext uri="{FF2B5EF4-FFF2-40B4-BE49-F238E27FC236}">
                <a16:creationId xmlns:a16="http://schemas.microsoft.com/office/drawing/2014/main" id="{5B1C6077-2468-AE02-18D4-2C16427F9B5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12</a:t>
            </a:fld>
            <a:endParaRPr lang="en-US"/>
          </a:p>
        </p:txBody>
      </p:sp>
      <p:pic>
        <p:nvPicPr>
          <p:cNvPr id="6" name="Picture 5">
            <a:extLst>
              <a:ext uri="{FF2B5EF4-FFF2-40B4-BE49-F238E27FC236}">
                <a16:creationId xmlns:a16="http://schemas.microsoft.com/office/drawing/2014/main" id="{9FC026A4-7C2E-88B6-FD76-4C7757938F02}"/>
              </a:ext>
            </a:extLst>
          </p:cNvPr>
          <p:cNvPicPr>
            <a:picLocks noChangeAspect="1"/>
          </p:cNvPicPr>
          <p:nvPr/>
        </p:nvPicPr>
        <p:blipFill>
          <a:blip r:embed="rId2"/>
          <a:stretch>
            <a:fillRect/>
          </a:stretch>
        </p:blipFill>
        <p:spPr>
          <a:xfrm>
            <a:off x="1892177" y="860041"/>
            <a:ext cx="5699157" cy="2093452"/>
          </a:xfrm>
          <a:prstGeom prst="rect">
            <a:avLst/>
          </a:prstGeom>
        </p:spPr>
      </p:pic>
      <p:pic>
        <p:nvPicPr>
          <p:cNvPr id="8" name="Picture 7">
            <a:extLst>
              <a:ext uri="{FF2B5EF4-FFF2-40B4-BE49-F238E27FC236}">
                <a16:creationId xmlns:a16="http://schemas.microsoft.com/office/drawing/2014/main" id="{2E31C736-FB36-817A-2AEE-6A0DEDF8C5D6}"/>
              </a:ext>
            </a:extLst>
          </p:cNvPr>
          <p:cNvPicPr>
            <a:picLocks noChangeAspect="1"/>
          </p:cNvPicPr>
          <p:nvPr/>
        </p:nvPicPr>
        <p:blipFill>
          <a:blip r:embed="rId3"/>
          <a:stretch>
            <a:fillRect/>
          </a:stretch>
        </p:blipFill>
        <p:spPr>
          <a:xfrm>
            <a:off x="1901231" y="2953493"/>
            <a:ext cx="5699156" cy="2093452"/>
          </a:xfrm>
          <a:prstGeom prst="rect">
            <a:avLst/>
          </a:prstGeom>
        </p:spPr>
      </p:pic>
    </p:spTree>
    <p:extLst>
      <p:ext uri="{BB962C8B-B14F-4D97-AF65-F5344CB8AC3E}">
        <p14:creationId xmlns:p14="http://schemas.microsoft.com/office/powerpoint/2010/main" val="17846202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68E8E-2E73-DD64-2924-B40EBAA8CB21}"/>
              </a:ext>
            </a:extLst>
          </p:cNvPr>
          <p:cNvSpPr>
            <a:spLocks noGrp="1"/>
          </p:cNvSpPr>
          <p:nvPr>
            <p:ph type="title"/>
          </p:nvPr>
        </p:nvSpPr>
        <p:spPr/>
        <p:txBody>
          <a:bodyPr>
            <a:normAutofit fontScale="90000"/>
          </a:bodyPr>
          <a:lstStyle/>
          <a:p>
            <a:r>
              <a:rPr lang="en-US" dirty="0"/>
              <a:t>Example prompts from writers </a:t>
            </a:r>
          </a:p>
        </p:txBody>
      </p:sp>
      <p:sp>
        <p:nvSpPr>
          <p:cNvPr id="4" name="Slide Number Placeholder 3">
            <a:extLst>
              <a:ext uri="{FF2B5EF4-FFF2-40B4-BE49-F238E27FC236}">
                <a16:creationId xmlns:a16="http://schemas.microsoft.com/office/drawing/2014/main" id="{F683F6F4-1BC3-9909-A507-BF4948BF984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13</a:t>
            </a:fld>
            <a:endParaRPr lang="en-US"/>
          </a:p>
        </p:txBody>
      </p:sp>
      <p:pic>
        <p:nvPicPr>
          <p:cNvPr id="5" name="Picture 4">
            <a:extLst>
              <a:ext uri="{FF2B5EF4-FFF2-40B4-BE49-F238E27FC236}">
                <a16:creationId xmlns:a16="http://schemas.microsoft.com/office/drawing/2014/main" id="{7EA8A36D-E706-ADDA-07F9-597B3EA9C345}"/>
              </a:ext>
            </a:extLst>
          </p:cNvPr>
          <p:cNvPicPr>
            <a:picLocks noChangeAspect="1"/>
          </p:cNvPicPr>
          <p:nvPr/>
        </p:nvPicPr>
        <p:blipFill>
          <a:blip r:embed="rId2"/>
          <a:stretch>
            <a:fillRect/>
          </a:stretch>
        </p:blipFill>
        <p:spPr>
          <a:xfrm>
            <a:off x="433792" y="1348966"/>
            <a:ext cx="8334476" cy="2725093"/>
          </a:xfrm>
          <a:prstGeom prst="rect">
            <a:avLst/>
          </a:prstGeom>
        </p:spPr>
      </p:pic>
    </p:spTree>
    <p:extLst>
      <p:ext uri="{BB962C8B-B14F-4D97-AF65-F5344CB8AC3E}">
        <p14:creationId xmlns:p14="http://schemas.microsoft.com/office/powerpoint/2010/main" val="12290150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D17DB-23B8-6CB0-B054-798594FFF444}"/>
              </a:ext>
            </a:extLst>
          </p:cNvPr>
          <p:cNvSpPr>
            <a:spLocks noGrp="1"/>
          </p:cNvSpPr>
          <p:nvPr>
            <p:ph type="title"/>
          </p:nvPr>
        </p:nvSpPr>
        <p:spPr/>
        <p:txBody>
          <a:bodyPr>
            <a:normAutofit fontScale="90000"/>
          </a:bodyPr>
          <a:lstStyle/>
          <a:p>
            <a:r>
              <a:rPr lang="en-US" dirty="0"/>
              <a:t>In what stages of writing process do writers seek help? </a:t>
            </a:r>
          </a:p>
        </p:txBody>
      </p:sp>
      <p:sp>
        <p:nvSpPr>
          <p:cNvPr id="4" name="Slide Number Placeholder 3">
            <a:extLst>
              <a:ext uri="{FF2B5EF4-FFF2-40B4-BE49-F238E27FC236}">
                <a16:creationId xmlns:a16="http://schemas.microsoft.com/office/drawing/2014/main" id="{D575923D-670D-A62E-6038-A088FA899BF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14</a:t>
            </a:fld>
            <a:endParaRPr lang="en-US"/>
          </a:p>
        </p:txBody>
      </p:sp>
      <p:pic>
        <p:nvPicPr>
          <p:cNvPr id="6" name="Picture 5">
            <a:extLst>
              <a:ext uri="{FF2B5EF4-FFF2-40B4-BE49-F238E27FC236}">
                <a16:creationId xmlns:a16="http://schemas.microsoft.com/office/drawing/2014/main" id="{0FB0A155-BA8D-75B1-3A05-C0877CD77B82}"/>
              </a:ext>
            </a:extLst>
          </p:cNvPr>
          <p:cNvPicPr>
            <a:picLocks noChangeAspect="1"/>
          </p:cNvPicPr>
          <p:nvPr/>
        </p:nvPicPr>
        <p:blipFill>
          <a:blip r:embed="rId2"/>
          <a:stretch>
            <a:fillRect/>
          </a:stretch>
        </p:blipFill>
        <p:spPr>
          <a:xfrm>
            <a:off x="700058" y="1408379"/>
            <a:ext cx="7772400" cy="2855010"/>
          </a:xfrm>
          <a:prstGeom prst="rect">
            <a:avLst/>
          </a:prstGeom>
        </p:spPr>
      </p:pic>
    </p:spTree>
    <p:extLst>
      <p:ext uri="{BB962C8B-B14F-4D97-AF65-F5344CB8AC3E}">
        <p14:creationId xmlns:p14="http://schemas.microsoft.com/office/powerpoint/2010/main" val="23801575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C25FC-A08C-CBDD-BF7B-FB6D0A177344}"/>
              </a:ext>
            </a:extLst>
          </p:cNvPr>
          <p:cNvSpPr>
            <a:spLocks noGrp="1"/>
          </p:cNvSpPr>
          <p:nvPr>
            <p:ph type="title"/>
          </p:nvPr>
        </p:nvSpPr>
        <p:spPr/>
        <p:txBody>
          <a:bodyPr>
            <a:normAutofit fontScale="90000"/>
          </a:bodyPr>
          <a:lstStyle/>
          <a:p>
            <a:r>
              <a:rPr lang="en-US" dirty="0"/>
              <a:t>Model contribution to the final story</a:t>
            </a:r>
          </a:p>
        </p:txBody>
      </p:sp>
      <p:sp>
        <p:nvSpPr>
          <p:cNvPr id="4" name="Slide Number Placeholder 3">
            <a:extLst>
              <a:ext uri="{FF2B5EF4-FFF2-40B4-BE49-F238E27FC236}">
                <a16:creationId xmlns:a16="http://schemas.microsoft.com/office/drawing/2014/main" id="{08BDE552-BEAA-BACF-82EC-D31955309B4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15</a:t>
            </a:fld>
            <a:endParaRPr lang="en-US"/>
          </a:p>
        </p:txBody>
      </p:sp>
      <p:pic>
        <p:nvPicPr>
          <p:cNvPr id="6" name="Picture 5">
            <a:extLst>
              <a:ext uri="{FF2B5EF4-FFF2-40B4-BE49-F238E27FC236}">
                <a16:creationId xmlns:a16="http://schemas.microsoft.com/office/drawing/2014/main" id="{DC91F7B6-0AD4-6C8E-D40D-77BC34D293B5}"/>
              </a:ext>
            </a:extLst>
          </p:cNvPr>
          <p:cNvPicPr>
            <a:picLocks noChangeAspect="1"/>
          </p:cNvPicPr>
          <p:nvPr/>
        </p:nvPicPr>
        <p:blipFill>
          <a:blip r:embed="rId2"/>
          <a:stretch>
            <a:fillRect/>
          </a:stretch>
        </p:blipFill>
        <p:spPr>
          <a:xfrm>
            <a:off x="-9049" y="1430447"/>
            <a:ext cx="4616324" cy="2769795"/>
          </a:xfrm>
          <a:prstGeom prst="rect">
            <a:avLst/>
          </a:prstGeom>
        </p:spPr>
      </p:pic>
      <p:pic>
        <p:nvPicPr>
          <p:cNvPr id="10" name="Picture 9">
            <a:extLst>
              <a:ext uri="{FF2B5EF4-FFF2-40B4-BE49-F238E27FC236}">
                <a16:creationId xmlns:a16="http://schemas.microsoft.com/office/drawing/2014/main" id="{7A86F977-56FE-6765-C9AD-40B61CF29C13}"/>
              </a:ext>
            </a:extLst>
          </p:cNvPr>
          <p:cNvPicPr>
            <a:picLocks noChangeAspect="1"/>
          </p:cNvPicPr>
          <p:nvPr/>
        </p:nvPicPr>
        <p:blipFill>
          <a:blip r:embed="rId3"/>
          <a:stretch>
            <a:fillRect/>
          </a:stretch>
        </p:blipFill>
        <p:spPr>
          <a:xfrm>
            <a:off x="4285307" y="1357736"/>
            <a:ext cx="4858693" cy="2915216"/>
          </a:xfrm>
          <a:prstGeom prst="rect">
            <a:avLst/>
          </a:prstGeom>
        </p:spPr>
      </p:pic>
      <p:sp>
        <p:nvSpPr>
          <p:cNvPr id="11" name="TextBox 10">
            <a:extLst>
              <a:ext uri="{FF2B5EF4-FFF2-40B4-BE49-F238E27FC236}">
                <a16:creationId xmlns:a16="http://schemas.microsoft.com/office/drawing/2014/main" id="{A62C363F-9F67-4BAC-5262-934559F22317}"/>
              </a:ext>
            </a:extLst>
          </p:cNvPr>
          <p:cNvSpPr txBox="1"/>
          <p:nvPr/>
        </p:nvSpPr>
        <p:spPr>
          <a:xfrm>
            <a:off x="546226" y="4246590"/>
            <a:ext cx="3739081" cy="523220"/>
          </a:xfrm>
          <a:prstGeom prst="rect">
            <a:avLst/>
          </a:prstGeom>
          <a:noFill/>
        </p:spPr>
        <p:txBody>
          <a:bodyPr wrap="square" rtlCol="0">
            <a:spAutoFit/>
          </a:bodyPr>
          <a:lstStyle/>
          <a:p>
            <a:r>
              <a:rPr lang="en-US" dirty="0"/>
              <a:t>Fraction of the initial model written story draft included in the final story</a:t>
            </a:r>
          </a:p>
        </p:txBody>
      </p:sp>
      <p:sp>
        <p:nvSpPr>
          <p:cNvPr id="13" name="TextBox 12">
            <a:extLst>
              <a:ext uri="{FF2B5EF4-FFF2-40B4-BE49-F238E27FC236}">
                <a16:creationId xmlns:a16="http://schemas.microsoft.com/office/drawing/2014/main" id="{CA6E2C4F-A208-AE21-E8CE-012E0A95338D}"/>
              </a:ext>
            </a:extLst>
          </p:cNvPr>
          <p:cNvSpPr txBox="1"/>
          <p:nvPr/>
        </p:nvSpPr>
        <p:spPr>
          <a:xfrm>
            <a:off x="5002690" y="4254846"/>
            <a:ext cx="3739080" cy="738664"/>
          </a:xfrm>
          <a:prstGeom prst="rect">
            <a:avLst/>
          </a:prstGeom>
          <a:noFill/>
        </p:spPr>
        <p:txBody>
          <a:bodyPr wrap="square" rtlCol="0">
            <a:spAutoFit/>
          </a:bodyPr>
          <a:lstStyle/>
          <a:p>
            <a:r>
              <a:rPr lang="en-US" dirty="0"/>
              <a:t>Boxplot for the fraction of model generated output for each user instruction that was retained in the final story</a:t>
            </a:r>
          </a:p>
        </p:txBody>
      </p:sp>
    </p:spTree>
    <p:extLst>
      <p:ext uri="{BB962C8B-B14F-4D97-AF65-F5344CB8AC3E}">
        <p14:creationId xmlns:p14="http://schemas.microsoft.com/office/powerpoint/2010/main" val="2292761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978EA-4261-B62F-310F-B29DF7A80B4F}"/>
              </a:ext>
            </a:extLst>
          </p:cNvPr>
          <p:cNvSpPr>
            <a:spLocks noGrp="1"/>
          </p:cNvSpPr>
          <p:nvPr>
            <p:ph type="title"/>
          </p:nvPr>
        </p:nvSpPr>
        <p:spPr/>
        <p:txBody>
          <a:bodyPr>
            <a:normAutofit fontScale="90000"/>
          </a:bodyPr>
          <a:lstStyle/>
          <a:p>
            <a:r>
              <a:rPr lang="en-US" dirty="0"/>
              <a:t>Feedback from the writers</a:t>
            </a:r>
          </a:p>
        </p:txBody>
      </p:sp>
      <p:sp>
        <p:nvSpPr>
          <p:cNvPr id="4" name="Slide Number Placeholder 3">
            <a:extLst>
              <a:ext uri="{FF2B5EF4-FFF2-40B4-BE49-F238E27FC236}">
                <a16:creationId xmlns:a16="http://schemas.microsoft.com/office/drawing/2014/main" id="{58AD7A43-03EA-7DBC-7B59-369FB07D157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16</a:t>
            </a:fld>
            <a:endParaRPr lang="en-US"/>
          </a:p>
        </p:txBody>
      </p:sp>
      <p:pic>
        <p:nvPicPr>
          <p:cNvPr id="6" name="Picture 5">
            <a:extLst>
              <a:ext uri="{FF2B5EF4-FFF2-40B4-BE49-F238E27FC236}">
                <a16:creationId xmlns:a16="http://schemas.microsoft.com/office/drawing/2014/main" id="{C75B17FD-32F4-80B0-F20F-5C9D0098FD02}"/>
              </a:ext>
            </a:extLst>
          </p:cNvPr>
          <p:cNvPicPr>
            <a:picLocks noChangeAspect="1"/>
          </p:cNvPicPr>
          <p:nvPr/>
        </p:nvPicPr>
        <p:blipFill>
          <a:blip r:embed="rId2"/>
          <a:stretch>
            <a:fillRect/>
          </a:stretch>
        </p:blipFill>
        <p:spPr>
          <a:xfrm>
            <a:off x="311700" y="1301086"/>
            <a:ext cx="4033963" cy="2927448"/>
          </a:xfrm>
          <a:prstGeom prst="rect">
            <a:avLst/>
          </a:prstGeom>
        </p:spPr>
      </p:pic>
      <p:pic>
        <p:nvPicPr>
          <p:cNvPr id="8" name="Picture 7">
            <a:extLst>
              <a:ext uri="{FF2B5EF4-FFF2-40B4-BE49-F238E27FC236}">
                <a16:creationId xmlns:a16="http://schemas.microsoft.com/office/drawing/2014/main" id="{2491418D-B068-8415-2FE2-64082A1006E5}"/>
              </a:ext>
            </a:extLst>
          </p:cNvPr>
          <p:cNvPicPr>
            <a:picLocks noChangeAspect="1"/>
          </p:cNvPicPr>
          <p:nvPr/>
        </p:nvPicPr>
        <p:blipFill>
          <a:blip r:embed="rId3"/>
          <a:stretch>
            <a:fillRect/>
          </a:stretch>
        </p:blipFill>
        <p:spPr>
          <a:xfrm>
            <a:off x="4817033" y="1338110"/>
            <a:ext cx="4015267" cy="2702658"/>
          </a:xfrm>
          <a:prstGeom prst="rect">
            <a:avLst/>
          </a:prstGeom>
        </p:spPr>
      </p:pic>
    </p:spTree>
    <p:extLst>
      <p:ext uri="{BB962C8B-B14F-4D97-AF65-F5344CB8AC3E}">
        <p14:creationId xmlns:p14="http://schemas.microsoft.com/office/powerpoint/2010/main" val="17080137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C014D-E6DF-B315-6475-A26761BFDAC0}"/>
              </a:ext>
            </a:extLst>
          </p:cNvPr>
          <p:cNvSpPr>
            <a:spLocks noGrp="1"/>
          </p:cNvSpPr>
          <p:nvPr>
            <p:ph type="title"/>
          </p:nvPr>
        </p:nvSpPr>
        <p:spPr/>
        <p:txBody>
          <a:bodyPr>
            <a:normAutofit fontScale="90000"/>
          </a:bodyPr>
          <a:lstStyle/>
          <a:p>
            <a:r>
              <a:rPr lang="en-US" dirty="0"/>
              <a:t>Main Issues with LLMs</a:t>
            </a:r>
          </a:p>
        </p:txBody>
      </p:sp>
      <p:sp>
        <p:nvSpPr>
          <p:cNvPr id="3" name="Text Placeholder 2">
            <a:extLst>
              <a:ext uri="{FF2B5EF4-FFF2-40B4-BE49-F238E27FC236}">
                <a16:creationId xmlns:a16="http://schemas.microsoft.com/office/drawing/2014/main" id="{704C60C0-4899-566E-50AC-0641AEC8479C}"/>
              </a:ext>
            </a:extLst>
          </p:cNvPr>
          <p:cNvSpPr>
            <a:spLocks noGrp="1"/>
          </p:cNvSpPr>
          <p:nvPr>
            <p:ph type="body" idx="1"/>
          </p:nvPr>
        </p:nvSpPr>
        <p:spPr/>
        <p:txBody>
          <a:bodyPr/>
          <a:lstStyle/>
          <a:p>
            <a:r>
              <a:rPr lang="en-US" dirty="0"/>
              <a:t>a) Repetitiveness </a:t>
            </a:r>
          </a:p>
          <a:p>
            <a:r>
              <a:rPr lang="en-US" dirty="0"/>
              <a:t>b) Reliance on Cliches and Tropes</a:t>
            </a:r>
          </a:p>
          <a:p>
            <a:r>
              <a:rPr lang="en-US" dirty="0"/>
              <a:t>c) Lack of Nuance/Subtext or Symbolism </a:t>
            </a:r>
          </a:p>
          <a:p>
            <a:r>
              <a:rPr lang="en-US" dirty="0"/>
              <a:t>d) Suggestion of overly Moralistic and Predictable Endings.</a:t>
            </a:r>
          </a:p>
          <a:p>
            <a:endParaRPr lang="en-US" dirty="0"/>
          </a:p>
          <a:p>
            <a:r>
              <a:rPr lang="en-US" dirty="0"/>
              <a:t>Infer better user intent and ``understand” what it already generated</a:t>
            </a:r>
          </a:p>
          <a:p>
            <a:pPr lvl="1"/>
            <a:r>
              <a:rPr lang="en-US" dirty="0"/>
              <a:t>“It would be cool if the </a:t>
            </a:r>
            <a:r>
              <a:rPr lang="en-US" dirty="0" err="1"/>
              <a:t>ChatGPT</a:t>
            </a:r>
            <a:r>
              <a:rPr lang="en-US" dirty="0"/>
              <a:t> could act more human and actually understand the writing on the page and then it could be of help but because it doesn’t truly understand its help is always going to remain surface-shallow.”</a:t>
            </a:r>
          </a:p>
          <a:p>
            <a:pPr lvl="1"/>
            <a:r>
              <a:rPr lang="en-US" dirty="0"/>
              <a:t>This resonates with a very recent paper on “</a:t>
            </a:r>
            <a:r>
              <a:rPr lang="en-US" b="1" i="0" dirty="0">
                <a:solidFill>
                  <a:srgbClr val="000000"/>
                </a:solidFill>
                <a:effectLst/>
                <a:latin typeface="Lucida Grande" panose="020B0600040502020204" pitchFamily="34" charset="0"/>
              </a:rPr>
              <a:t>The Generative AI Paradox: "What It Can Create, It May Not Understand” </a:t>
            </a:r>
            <a:r>
              <a:rPr lang="en-US" i="0" dirty="0">
                <a:solidFill>
                  <a:srgbClr val="000000"/>
                </a:solidFill>
                <a:effectLst/>
                <a:latin typeface="Lucida Grande" panose="020B0600040502020204" pitchFamily="34" charset="0"/>
              </a:rPr>
              <a:t>(West et al., 2023))</a:t>
            </a:r>
            <a:endParaRPr lang="en-US" b="1" i="0" dirty="0">
              <a:solidFill>
                <a:srgbClr val="000000"/>
              </a:solidFill>
              <a:effectLst/>
              <a:latin typeface="Lucida Grande" panose="020B0600040502020204" pitchFamily="34" charset="0"/>
            </a:endParaRPr>
          </a:p>
          <a:p>
            <a:pPr lvl="1"/>
            <a:endParaRPr lang="en-US" dirty="0"/>
          </a:p>
        </p:txBody>
      </p:sp>
      <p:sp>
        <p:nvSpPr>
          <p:cNvPr id="4" name="Slide Number Placeholder 3">
            <a:extLst>
              <a:ext uri="{FF2B5EF4-FFF2-40B4-BE49-F238E27FC236}">
                <a16:creationId xmlns:a16="http://schemas.microsoft.com/office/drawing/2014/main" id="{F838F2DC-1AC4-344B-A264-376D8E01106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17</a:t>
            </a:fld>
            <a:endParaRPr lang="en-US"/>
          </a:p>
        </p:txBody>
      </p:sp>
    </p:spTree>
    <p:extLst>
      <p:ext uri="{BB962C8B-B14F-4D97-AF65-F5344CB8AC3E}">
        <p14:creationId xmlns:p14="http://schemas.microsoft.com/office/powerpoint/2010/main" val="18028081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2A6C3-5ABD-3774-4A4C-F4D8C597CDE3}"/>
              </a:ext>
            </a:extLst>
          </p:cNvPr>
          <p:cNvSpPr>
            <a:spLocks noGrp="1"/>
          </p:cNvSpPr>
          <p:nvPr>
            <p:ph type="title"/>
          </p:nvPr>
        </p:nvSpPr>
        <p:spPr>
          <a:xfrm>
            <a:off x="311700" y="234633"/>
            <a:ext cx="8709458" cy="572700"/>
          </a:xfrm>
        </p:spPr>
        <p:txBody>
          <a:bodyPr>
            <a:normAutofit fontScale="90000"/>
          </a:bodyPr>
          <a:lstStyle/>
          <a:p>
            <a:r>
              <a:rPr lang="en-US" dirty="0"/>
              <a:t>Another slight detour: Supporting Journalistic Angle Ideation</a:t>
            </a:r>
          </a:p>
        </p:txBody>
      </p:sp>
      <p:sp>
        <p:nvSpPr>
          <p:cNvPr id="3" name="Text Placeholder 2">
            <a:extLst>
              <a:ext uri="{FF2B5EF4-FFF2-40B4-BE49-F238E27FC236}">
                <a16:creationId xmlns:a16="http://schemas.microsoft.com/office/drawing/2014/main" id="{C6978301-F3DF-B5A0-0010-CA0BF41EEEFD}"/>
              </a:ext>
            </a:extLst>
          </p:cNvPr>
          <p:cNvSpPr>
            <a:spLocks noGrp="1"/>
          </p:cNvSpPr>
          <p:nvPr>
            <p:ph type="body" idx="1"/>
          </p:nvPr>
        </p:nvSpPr>
        <p:spPr>
          <a:xfrm>
            <a:off x="226576" y="807333"/>
            <a:ext cx="8794581" cy="3789152"/>
          </a:xfrm>
        </p:spPr>
        <p:txBody>
          <a:bodyPr>
            <a:normAutofit/>
          </a:bodyPr>
          <a:lstStyle/>
          <a:p>
            <a:r>
              <a:rPr lang="en-US" sz="1400" dirty="0" err="1"/>
              <a:t>AngleKindling</a:t>
            </a:r>
            <a:r>
              <a:rPr lang="en-US" sz="1400" dirty="0"/>
              <a:t>: Supporting Journalistic Angle Ideation with Large Language Models (Petridis et al 2023)</a:t>
            </a:r>
          </a:p>
        </p:txBody>
      </p:sp>
      <p:sp>
        <p:nvSpPr>
          <p:cNvPr id="4" name="Slide Number Placeholder 3">
            <a:extLst>
              <a:ext uri="{FF2B5EF4-FFF2-40B4-BE49-F238E27FC236}">
                <a16:creationId xmlns:a16="http://schemas.microsoft.com/office/drawing/2014/main" id="{66D3FBCA-2330-3095-D9C4-183C4F67717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18</a:t>
            </a:fld>
            <a:endParaRPr lang="en-US"/>
          </a:p>
        </p:txBody>
      </p:sp>
      <p:pic>
        <p:nvPicPr>
          <p:cNvPr id="8" name="Picture 7">
            <a:extLst>
              <a:ext uri="{FF2B5EF4-FFF2-40B4-BE49-F238E27FC236}">
                <a16:creationId xmlns:a16="http://schemas.microsoft.com/office/drawing/2014/main" id="{941849C9-9E77-20F8-9226-4FB4786C49D3}"/>
              </a:ext>
            </a:extLst>
          </p:cNvPr>
          <p:cNvPicPr>
            <a:picLocks noChangeAspect="1"/>
          </p:cNvPicPr>
          <p:nvPr/>
        </p:nvPicPr>
        <p:blipFill>
          <a:blip r:embed="rId2"/>
          <a:stretch>
            <a:fillRect/>
          </a:stretch>
        </p:blipFill>
        <p:spPr>
          <a:xfrm>
            <a:off x="2945380" y="1294646"/>
            <a:ext cx="5801428" cy="3368571"/>
          </a:xfrm>
          <a:prstGeom prst="rect">
            <a:avLst/>
          </a:prstGeom>
        </p:spPr>
      </p:pic>
      <p:sp>
        <p:nvSpPr>
          <p:cNvPr id="5" name="Rectangle 4">
            <a:extLst>
              <a:ext uri="{FF2B5EF4-FFF2-40B4-BE49-F238E27FC236}">
                <a16:creationId xmlns:a16="http://schemas.microsoft.com/office/drawing/2014/main" id="{35A60439-DD56-3B47-B4A0-ED0FA72E9C46}"/>
              </a:ext>
            </a:extLst>
          </p:cNvPr>
          <p:cNvSpPr/>
          <p:nvPr/>
        </p:nvSpPr>
        <p:spPr>
          <a:xfrm>
            <a:off x="311701" y="1487942"/>
            <a:ext cx="2633680" cy="3108543"/>
          </a:xfrm>
          <a:prstGeom prst="rect">
            <a:avLst/>
          </a:prstGeom>
        </p:spPr>
        <p:txBody>
          <a:bodyPr wrap="square">
            <a:spAutoFit/>
          </a:bodyPr>
          <a:lstStyle/>
          <a:p>
            <a:r>
              <a:rPr lang="en-US" dirty="0"/>
              <a:t>Co-designed with journalists</a:t>
            </a:r>
          </a:p>
          <a:p>
            <a:endParaRPr lang="en-US" dirty="0"/>
          </a:p>
          <a:p>
            <a:r>
              <a:rPr lang="en-US" dirty="0"/>
              <a:t>Story from press releases</a:t>
            </a:r>
          </a:p>
          <a:p>
            <a:endParaRPr lang="en-US" dirty="0"/>
          </a:p>
          <a:p>
            <a:r>
              <a:rPr lang="en-US" dirty="0"/>
              <a:t>Design elements</a:t>
            </a:r>
          </a:p>
          <a:p>
            <a:pPr marL="342900" indent="-342900">
              <a:buAutoNum type="arabicParenR"/>
            </a:pPr>
            <a:r>
              <a:rPr lang="en-US" dirty="0"/>
              <a:t>Reduce fluff: summarize main points</a:t>
            </a:r>
          </a:p>
          <a:p>
            <a:pPr marL="342900" indent="-342900">
              <a:buAutoNum type="arabicParenR"/>
            </a:pPr>
            <a:r>
              <a:rPr lang="en-US" dirty="0"/>
              <a:t>Provide angles focused on conflict and controversy</a:t>
            </a:r>
          </a:p>
          <a:p>
            <a:pPr marL="342900" indent="-342900">
              <a:buAutoNum type="arabicParenR"/>
            </a:pPr>
            <a:r>
              <a:rPr lang="en-US" dirty="0"/>
              <a:t>Facilitate trust: link angles to source press release</a:t>
            </a:r>
          </a:p>
          <a:p>
            <a:pPr marL="342900" indent="-342900">
              <a:buAutoNum type="arabicParenR"/>
            </a:pPr>
            <a:r>
              <a:rPr lang="en-US" dirty="0"/>
              <a:t>Provide relevant historical background</a:t>
            </a:r>
          </a:p>
          <a:p>
            <a:pPr marL="342900" indent="-342900">
              <a:buAutoNum type="arabicParenR"/>
            </a:pPr>
            <a:endParaRPr lang="en-US" dirty="0"/>
          </a:p>
        </p:txBody>
      </p:sp>
    </p:spTree>
    <p:extLst>
      <p:ext uri="{BB962C8B-B14F-4D97-AF65-F5344CB8AC3E}">
        <p14:creationId xmlns:p14="http://schemas.microsoft.com/office/powerpoint/2010/main" val="31630871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2E291-8424-B4D4-B2DA-869AAAF6B533}"/>
              </a:ext>
            </a:extLst>
          </p:cNvPr>
          <p:cNvSpPr>
            <a:spLocks noGrp="1"/>
          </p:cNvSpPr>
          <p:nvPr>
            <p:ph type="title"/>
          </p:nvPr>
        </p:nvSpPr>
        <p:spPr/>
        <p:txBody>
          <a:bodyPr>
            <a:normAutofit fontScale="90000"/>
          </a:bodyPr>
          <a:lstStyle/>
          <a:p>
            <a:r>
              <a:rPr lang="en-US" dirty="0" err="1"/>
              <a:t>TechTweets</a:t>
            </a:r>
            <a:endParaRPr lang="en-US" dirty="0"/>
          </a:p>
        </p:txBody>
      </p:sp>
      <p:sp>
        <p:nvSpPr>
          <p:cNvPr id="3" name="Text Placeholder 2">
            <a:extLst>
              <a:ext uri="{FF2B5EF4-FFF2-40B4-BE49-F238E27FC236}">
                <a16:creationId xmlns:a16="http://schemas.microsoft.com/office/drawing/2014/main" id="{EEABC06F-1B71-C592-DFDA-AA3847170B19}"/>
              </a:ext>
            </a:extLst>
          </p:cNvPr>
          <p:cNvSpPr>
            <a:spLocks noGrp="1"/>
          </p:cNvSpPr>
          <p:nvPr>
            <p:ph type="body" idx="1"/>
          </p:nvPr>
        </p:nvSpPr>
        <p:spPr>
          <a:xfrm>
            <a:off x="389298" y="914403"/>
            <a:ext cx="8443001" cy="1339994"/>
          </a:xfrm>
        </p:spPr>
        <p:txBody>
          <a:bodyPr>
            <a:normAutofit fontScale="85000" lnSpcReduction="20000"/>
          </a:bodyPr>
          <a:lstStyle/>
          <a:p>
            <a:pPr algn="l"/>
            <a:r>
              <a:rPr lang="en-US" b="0" i="0" dirty="0">
                <a:solidFill>
                  <a:srgbClr val="212529"/>
                </a:solidFill>
                <a:effectLst/>
                <a:latin typeface="Open Sans" panose="020B0606030504020204" pitchFamily="34" charset="0"/>
              </a:rPr>
              <a:t>“The art of explaining science on social media. At </a:t>
            </a:r>
            <a:r>
              <a:rPr lang="en-US" b="0" i="0" dirty="0" err="1">
                <a:solidFill>
                  <a:srgbClr val="212529"/>
                </a:solidFill>
                <a:effectLst/>
                <a:latin typeface="Open Sans" panose="020B0606030504020204" pitchFamily="34" charset="0"/>
              </a:rPr>
              <a:t>TechTweets</a:t>
            </a:r>
            <a:r>
              <a:rPr lang="en-US" b="0" i="0" dirty="0">
                <a:solidFill>
                  <a:srgbClr val="212529"/>
                </a:solidFill>
                <a:effectLst/>
                <a:latin typeface="Open Sans" panose="020B0606030504020204" pitchFamily="34" charset="0"/>
              </a:rPr>
              <a:t>, we’re developing online learning tools to help you share your expertise in explanatory Twitter threads, or "</a:t>
            </a:r>
            <a:r>
              <a:rPr lang="en-US" b="0" i="0" dirty="0" err="1">
                <a:solidFill>
                  <a:srgbClr val="212529"/>
                </a:solidFill>
                <a:effectLst/>
                <a:latin typeface="Open Sans" panose="020B0606030504020204" pitchFamily="34" charset="0"/>
              </a:rPr>
              <a:t>Tweetorials</a:t>
            </a:r>
            <a:r>
              <a:rPr lang="en-US" b="0" i="0" dirty="0">
                <a:solidFill>
                  <a:srgbClr val="212529"/>
                </a:solidFill>
                <a:effectLst/>
                <a:latin typeface="Open Sans" panose="020B0606030504020204" pitchFamily="34" charset="0"/>
              </a:rPr>
              <a:t>.” </a:t>
            </a:r>
          </a:p>
          <a:p>
            <a:r>
              <a:rPr lang="en-US" b="0" i="0" dirty="0">
                <a:solidFill>
                  <a:srgbClr val="212529"/>
                </a:solidFill>
                <a:effectLst/>
                <a:latin typeface="Open Sans" panose="020B0606030504020204" pitchFamily="34" charset="0"/>
              </a:rPr>
              <a:t>Interdisciplinary team of computer science researchers and science journalists (lead by Lydia Chilton and Tim </a:t>
            </a:r>
            <a:r>
              <a:rPr lang="en-US" b="0" i="0" dirty="0" err="1">
                <a:solidFill>
                  <a:srgbClr val="212529"/>
                </a:solidFill>
                <a:effectLst/>
                <a:latin typeface="Open Sans" panose="020B0606030504020204" pitchFamily="34" charset="0"/>
              </a:rPr>
              <a:t>Requarth</a:t>
            </a:r>
            <a:r>
              <a:rPr lang="en-US" b="0" i="0" dirty="0">
                <a:solidFill>
                  <a:srgbClr val="212529"/>
                </a:solidFill>
                <a:effectLst/>
                <a:latin typeface="Open Sans" panose="020B0606030504020204" pitchFamily="34" charset="0"/>
              </a:rPr>
              <a:t>)</a:t>
            </a:r>
          </a:p>
          <a:p>
            <a:endParaRPr lang="en-US" dirty="0">
              <a:solidFill>
                <a:srgbClr val="212529"/>
              </a:solidFill>
              <a:latin typeface="Open Sans" panose="020B0606030504020204" pitchFamily="34" charset="0"/>
            </a:endParaRPr>
          </a:p>
        </p:txBody>
      </p:sp>
      <p:sp>
        <p:nvSpPr>
          <p:cNvPr id="4" name="Slide Number Placeholder 3">
            <a:extLst>
              <a:ext uri="{FF2B5EF4-FFF2-40B4-BE49-F238E27FC236}">
                <a16:creationId xmlns:a16="http://schemas.microsoft.com/office/drawing/2014/main" id="{4275BD50-88D5-4AEC-85AE-6A6FDAC845D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19</a:t>
            </a:fld>
            <a:endParaRPr lang="en-US"/>
          </a:p>
        </p:txBody>
      </p:sp>
      <p:pic>
        <p:nvPicPr>
          <p:cNvPr id="5" name="Picture 4">
            <a:extLst>
              <a:ext uri="{FF2B5EF4-FFF2-40B4-BE49-F238E27FC236}">
                <a16:creationId xmlns:a16="http://schemas.microsoft.com/office/drawing/2014/main" id="{B8CF0F1C-A7B3-81AF-A23F-49FD178CEDE5}"/>
              </a:ext>
            </a:extLst>
          </p:cNvPr>
          <p:cNvPicPr>
            <a:picLocks noChangeAspect="1"/>
          </p:cNvPicPr>
          <p:nvPr/>
        </p:nvPicPr>
        <p:blipFill>
          <a:blip r:embed="rId2"/>
          <a:stretch>
            <a:fillRect/>
          </a:stretch>
        </p:blipFill>
        <p:spPr>
          <a:xfrm>
            <a:off x="1412341" y="2136703"/>
            <a:ext cx="6839575" cy="2643974"/>
          </a:xfrm>
          <a:prstGeom prst="rect">
            <a:avLst/>
          </a:prstGeom>
        </p:spPr>
      </p:pic>
      <p:sp>
        <p:nvSpPr>
          <p:cNvPr id="7" name="TextBox 6">
            <a:extLst>
              <a:ext uri="{FF2B5EF4-FFF2-40B4-BE49-F238E27FC236}">
                <a16:creationId xmlns:a16="http://schemas.microsoft.com/office/drawing/2014/main" id="{81A9CBFC-1FD8-458D-8705-FFEE6ECCCC37}"/>
              </a:ext>
            </a:extLst>
          </p:cNvPr>
          <p:cNvSpPr txBox="1"/>
          <p:nvPr/>
        </p:nvSpPr>
        <p:spPr>
          <a:xfrm>
            <a:off x="389298" y="4789746"/>
            <a:ext cx="4572000" cy="523220"/>
          </a:xfrm>
          <a:prstGeom prst="rect">
            <a:avLst/>
          </a:prstGeom>
          <a:noFill/>
        </p:spPr>
        <p:txBody>
          <a:bodyPr wrap="square">
            <a:spAutoFit/>
          </a:bodyPr>
          <a:lstStyle/>
          <a:p>
            <a:r>
              <a:rPr lang="en-US" dirty="0">
                <a:hlinkClick r:id="rId3"/>
              </a:rPr>
              <a:t>http://language-play.com/tech-tweets/</a:t>
            </a:r>
            <a:endParaRPr lang="en-US" dirty="0"/>
          </a:p>
          <a:p>
            <a:endParaRPr lang="en-US" dirty="0"/>
          </a:p>
        </p:txBody>
      </p:sp>
    </p:spTree>
    <p:extLst>
      <p:ext uri="{BB962C8B-B14F-4D97-AF65-F5344CB8AC3E}">
        <p14:creationId xmlns:p14="http://schemas.microsoft.com/office/powerpoint/2010/main" val="1681306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4"/>
          <p:cNvSpPr txBox="1">
            <a:spLocks noGrp="1"/>
          </p:cNvSpPr>
          <p:nvPr>
            <p:ph type="title"/>
          </p:nvPr>
        </p:nvSpPr>
        <p:spPr>
          <a:xfrm>
            <a:off x="311700" y="234633"/>
            <a:ext cx="8709458"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US"/>
              <a:t>Large Language Models (LLMs) / Generative AI – The Good</a:t>
            </a:r>
            <a:endParaRPr/>
          </a:p>
        </p:txBody>
      </p:sp>
      <p:sp>
        <p:nvSpPr>
          <p:cNvPr id="55" name="Google Shape;55;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US"/>
              <a:t>2</a:t>
            </a:fld>
            <a:endParaRPr/>
          </a:p>
        </p:txBody>
      </p:sp>
      <p:sp>
        <p:nvSpPr>
          <p:cNvPr id="56" name="Google Shape;56;p4"/>
          <p:cNvSpPr txBox="1"/>
          <p:nvPr/>
        </p:nvSpPr>
        <p:spPr>
          <a:xfrm>
            <a:off x="301760" y="3791631"/>
            <a:ext cx="301790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a:solidFill>
                  <a:schemeClr val="dk2"/>
                </a:solidFill>
                <a:latin typeface="Arial"/>
                <a:ea typeface="Arial"/>
                <a:cs typeface="Arial"/>
                <a:sym typeface="Arial"/>
              </a:rPr>
              <a:t>LLMs and reasoning…. the good</a:t>
            </a:r>
            <a:endParaRPr sz="1200" b="1" i="0" u="none" strike="noStrike" cap="none">
              <a:solidFill>
                <a:schemeClr val="dk2"/>
              </a:solidFill>
              <a:latin typeface="Arial"/>
              <a:ea typeface="Arial"/>
              <a:cs typeface="Arial"/>
              <a:sym typeface="Arial"/>
            </a:endParaRPr>
          </a:p>
        </p:txBody>
      </p:sp>
      <p:pic>
        <p:nvPicPr>
          <p:cNvPr id="57" name="Google Shape;57;p4"/>
          <p:cNvPicPr preferRelativeResize="0"/>
          <p:nvPr/>
        </p:nvPicPr>
        <p:blipFill rotWithShape="1">
          <a:blip r:embed="rId3">
            <a:alphaModFix/>
          </a:blip>
          <a:srcRect/>
          <a:stretch/>
        </p:blipFill>
        <p:spPr>
          <a:xfrm>
            <a:off x="864704" y="4178920"/>
            <a:ext cx="6603170" cy="543239"/>
          </a:xfrm>
          <a:prstGeom prst="rect">
            <a:avLst/>
          </a:prstGeom>
          <a:noFill/>
          <a:ln>
            <a:noFill/>
          </a:ln>
        </p:spPr>
      </p:pic>
      <p:pic>
        <p:nvPicPr>
          <p:cNvPr id="58" name="Google Shape;58;p4"/>
          <p:cNvPicPr preferRelativeResize="0"/>
          <p:nvPr/>
        </p:nvPicPr>
        <p:blipFill rotWithShape="1">
          <a:blip r:embed="rId4">
            <a:alphaModFix/>
          </a:blip>
          <a:srcRect/>
          <a:stretch/>
        </p:blipFill>
        <p:spPr>
          <a:xfrm>
            <a:off x="536715" y="1093307"/>
            <a:ext cx="3154562" cy="2037521"/>
          </a:xfrm>
          <a:prstGeom prst="rect">
            <a:avLst/>
          </a:prstGeom>
          <a:noFill/>
          <a:ln>
            <a:noFill/>
          </a:ln>
        </p:spPr>
      </p:pic>
      <p:sp>
        <p:nvSpPr>
          <p:cNvPr id="59" name="Google Shape;59;p4"/>
          <p:cNvSpPr txBox="1"/>
          <p:nvPr/>
        </p:nvSpPr>
        <p:spPr>
          <a:xfrm>
            <a:off x="4894371" y="1260933"/>
            <a:ext cx="3568148" cy="18158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1" u="none" strike="noStrike" cap="none">
                <a:solidFill>
                  <a:schemeClr val="dk2"/>
                </a:solidFill>
                <a:latin typeface="Arial"/>
                <a:ea typeface="Arial"/>
                <a:cs typeface="Arial"/>
                <a:sym typeface="Arial"/>
              </a:rPr>
              <a:t>”Copyeditor” for people with dyslexia.</a:t>
            </a:r>
            <a:endParaRPr/>
          </a:p>
          <a:p>
            <a:pPr marL="0" marR="0" lvl="0" indent="0" algn="l" rtl="0">
              <a:lnSpc>
                <a:spcPct val="100000"/>
              </a:lnSpc>
              <a:spcBef>
                <a:spcPts val="0"/>
              </a:spcBef>
              <a:spcAft>
                <a:spcPts val="0"/>
              </a:spcAft>
              <a:buNone/>
            </a:pPr>
            <a:endParaRPr sz="1400" b="0" i="1"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None/>
            </a:pPr>
            <a:r>
              <a:rPr lang="en-US" sz="1400" b="0" i="1" u="none" strike="noStrike" cap="none">
                <a:solidFill>
                  <a:schemeClr val="dk2"/>
                </a:solidFill>
                <a:latin typeface="Arial"/>
                <a:ea typeface="Arial"/>
                <a:cs typeface="Arial"/>
                <a:sym typeface="Arial"/>
              </a:rPr>
              <a:t>Writing assistant for speakers of English as a second language. </a:t>
            </a:r>
            <a:endParaRPr/>
          </a:p>
          <a:p>
            <a:pPr marL="0" marR="0" lvl="0" indent="0" algn="l" rtl="0">
              <a:lnSpc>
                <a:spcPct val="100000"/>
              </a:lnSpc>
              <a:spcBef>
                <a:spcPts val="0"/>
              </a:spcBef>
              <a:spcAft>
                <a:spcPts val="0"/>
              </a:spcAft>
              <a:buNone/>
            </a:pPr>
            <a:endParaRPr sz="1400" b="0" i="1"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None/>
            </a:pPr>
            <a:r>
              <a:rPr lang="en-US" sz="1400" b="0" i="1" u="none" strike="noStrike" cap="none">
                <a:solidFill>
                  <a:schemeClr val="dk2"/>
                </a:solidFill>
                <a:latin typeface="Arial"/>
                <a:ea typeface="Arial"/>
                <a:cs typeface="Arial"/>
                <a:sym typeface="Arial"/>
              </a:rPr>
              <a:t>Identify disease in banana plants. </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a:t>
            </a:r>
            <a:endParaRPr/>
          </a:p>
        </p:txBody>
      </p:sp>
      <p:sp>
        <p:nvSpPr>
          <p:cNvPr id="60" name="Google Shape;60;p4"/>
          <p:cNvSpPr txBox="1"/>
          <p:nvPr/>
        </p:nvSpPr>
        <p:spPr>
          <a:xfrm>
            <a:off x="7603436" y="4105926"/>
            <a:ext cx="1321904"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0" i="0" u="none" strike="noStrike" cap="none">
                <a:solidFill>
                  <a:schemeClr val="dk2"/>
                </a:solidFill>
                <a:latin typeface="Arial"/>
                <a:ea typeface="Arial"/>
                <a:cs typeface="Arial"/>
                <a:sym typeface="Arial"/>
              </a:rPr>
              <a:t>(Yejin Choi’s keynote at ACL 2022)</a:t>
            </a:r>
            <a:endParaRPr sz="12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E6364-6E81-ABDF-02F4-5F716A764D8E}"/>
              </a:ext>
            </a:extLst>
          </p:cNvPr>
          <p:cNvSpPr>
            <a:spLocks noGrp="1"/>
          </p:cNvSpPr>
          <p:nvPr>
            <p:ph type="title"/>
          </p:nvPr>
        </p:nvSpPr>
        <p:spPr/>
        <p:txBody>
          <a:bodyPr>
            <a:normAutofit fontScale="90000"/>
          </a:bodyPr>
          <a:lstStyle/>
          <a:p>
            <a:r>
              <a:rPr lang="en-US" dirty="0"/>
              <a:t>LLMs as support tools to generate engaging hooks</a:t>
            </a:r>
          </a:p>
        </p:txBody>
      </p:sp>
      <p:sp>
        <p:nvSpPr>
          <p:cNvPr id="3" name="Text Placeholder 2">
            <a:extLst>
              <a:ext uri="{FF2B5EF4-FFF2-40B4-BE49-F238E27FC236}">
                <a16:creationId xmlns:a16="http://schemas.microsoft.com/office/drawing/2014/main" id="{0A9C5D48-601E-1FE7-A7F8-E9F4E5D6E434}"/>
              </a:ext>
            </a:extLst>
          </p:cNvPr>
          <p:cNvSpPr>
            <a:spLocks noGrp="1"/>
          </p:cNvSpPr>
          <p:nvPr>
            <p:ph type="body" idx="1"/>
          </p:nvPr>
        </p:nvSpPr>
        <p:spPr>
          <a:xfrm>
            <a:off x="212113" y="1027075"/>
            <a:ext cx="4142605" cy="3416400"/>
          </a:xfrm>
        </p:spPr>
        <p:txBody>
          <a:bodyPr>
            <a:normAutofit fontScale="92500" lnSpcReduction="10000"/>
          </a:bodyPr>
          <a:lstStyle/>
          <a:p>
            <a:r>
              <a:rPr lang="en-US" dirty="0"/>
              <a:t>Requirements for a good hook</a:t>
            </a:r>
          </a:p>
          <a:p>
            <a:pPr lvl="1"/>
            <a:r>
              <a:rPr lang="en-US" dirty="0"/>
              <a:t>No Jargon</a:t>
            </a:r>
          </a:p>
          <a:p>
            <a:pPr lvl="1"/>
            <a:r>
              <a:rPr lang="en-US" dirty="0"/>
              <a:t>Specific and Relatable Example(s):</a:t>
            </a:r>
          </a:p>
          <a:p>
            <a:pPr lvl="1"/>
            <a:r>
              <a:rPr lang="en-US" dirty="0"/>
              <a:t>Sparks Curiosity</a:t>
            </a:r>
          </a:p>
          <a:p>
            <a:pPr lvl="1"/>
            <a:endParaRPr lang="en-US" dirty="0"/>
          </a:p>
          <a:p>
            <a:r>
              <a:rPr lang="en-US" dirty="0"/>
              <a:t>People find it hard to write good hooks</a:t>
            </a:r>
          </a:p>
          <a:p>
            <a:endParaRPr lang="en-US" dirty="0"/>
          </a:p>
          <a:p>
            <a:r>
              <a:rPr lang="en-US" dirty="0"/>
              <a:t>Can LLMs help? </a:t>
            </a:r>
          </a:p>
          <a:p>
            <a:pPr lvl="1"/>
            <a:r>
              <a:rPr lang="en-US" dirty="0"/>
              <a:t>Not through simple prompt/instruction </a:t>
            </a:r>
          </a:p>
          <a:p>
            <a:pPr lvl="1"/>
            <a:r>
              <a:rPr lang="en-US" dirty="0"/>
              <a:t>Better with chain-of-thought prompting (example, common experience and then </a:t>
            </a:r>
            <a:r>
              <a:rPr lang="en-US" dirty="0" err="1"/>
              <a:t>annecdotes</a:t>
            </a:r>
            <a:r>
              <a:rPr lang="en-US" dirty="0"/>
              <a:t>)</a:t>
            </a:r>
          </a:p>
          <a:p>
            <a:pPr lvl="1"/>
            <a:r>
              <a:rPr lang="en-US" dirty="0"/>
              <a:t>Even better with interaction with human</a:t>
            </a:r>
          </a:p>
        </p:txBody>
      </p:sp>
      <p:sp>
        <p:nvSpPr>
          <p:cNvPr id="4" name="Slide Number Placeholder 3">
            <a:extLst>
              <a:ext uri="{FF2B5EF4-FFF2-40B4-BE49-F238E27FC236}">
                <a16:creationId xmlns:a16="http://schemas.microsoft.com/office/drawing/2014/main" id="{96508D6D-3D98-2BF6-484F-7A504A1C4C1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20</a:t>
            </a:fld>
            <a:endParaRPr lang="en-US"/>
          </a:p>
        </p:txBody>
      </p:sp>
      <p:pic>
        <p:nvPicPr>
          <p:cNvPr id="11" name="Picture 10">
            <a:extLst>
              <a:ext uri="{FF2B5EF4-FFF2-40B4-BE49-F238E27FC236}">
                <a16:creationId xmlns:a16="http://schemas.microsoft.com/office/drawing/2014/main" id="{0442CAD2-9CF1-B68C-A15B-877633A4D2D0}"/>
              </a:ext>
            </a:extLst>
          </p:cNvPr>
          <p:cNvPicPr>
            <a:picLocks noChangeAspect="1"/>
          </p:cNvPicPr>
          <p:nvPr/>
        </p:nvPicPr>
        <p:blipFill>
          <a:blip r:embed="rId2"/>
          <a:stretch>
            <a:fillRect/>
          </a:stretch>
        </p:blipFill>
        <p:spPr>
          <a:xfrm>
            <a:off x="4907761" y="1360716"/>
            <a:ext cx="3848100" cy="3327400"/>
          </a:xfrm>
          <a:prstGeom prst="rect">
            <a:avLst/>
          </a:prstGeom>
        </p:spPr>
      </p:pic>
      <p:sp>
        <p:nvSpPr>
          <p:cNvPr id="12" name="TextBox 11">
            <a:extLst>
              <a:ext uri="{FF2B5EF4-FFF2-40B4-BE49-F238E27FC236}">
                <a16:creationId xmlns:a16="http://schemas.microsoft.com/office/drawing/2014/main" id="{8F75069B-88DA-C954-BF67-2DE8777AC17A}"/>
              </a:ext>
            </a:extLst>
          </p:cNvPr>
          <p:cNvSpPr txBox="1"/>
          <p:nvPr/>
        </p:nvSpPr>
        <p:spPr>
          <a:xfrm>
            <a:off x="5386812" y="1027075"/>
            <a:ext cx="2462542" cy="307777"/>
          </a:xfrm>
          <a:prstGeom prst="rect">
            <a:avLst/>
          </a:prstGeom>
          <a:noFill/>
        </p:spPr>
        <p:txBody>
          <a:bodyPr wrap="square" rtlCol="0">
            <a:spAutoFit/>
          </a:bodyPr>
          <a:lstStyle/>
          <a:p>
            <a:r>
              <a:rPr lang="en-US" dirty="0"/>
              <a:t>Various prompting strategies </a:t>
            </a:r>
          </a:p>
        </p:txBody>
      </p:sp>
      <p:sp>
        <p:nvSpPr>
          <p:cNvPr id="13" name="TextBox 12">
            <a:extLst>
              <a:ext uri="{FF2B5EF4-FFF2-40B4-BE49-F238E27FC236}">
                <a16:creationId xmlns:a16="http://schemas.microsoft.com/office/drawing/2014/main" id="{F02D30EC-69E8-629D-D2E7-E62A82F9E325}"/>
              </a:ext>
            </a:extLst>
          </p:cNvPr>
          <p:cNvSpPr txBox="1"/>
          <p:nvPr/>
        </p:nvSpPr>
        <p:spPr>
          <a:xfrm>
            <a:off x="298762" y="4635375"/>
            <a:ext cx="8238656" cy="461665"/>
          </a:xfrm>
          <a:prstGeom prst="rect">
            <a:avLst/>
          </a:prstGeom>
          <a:noFill/>
        </p:spPr>
        <p:txBody>
          <a:bodyPr wrap="square" rtlCol="0">
            <a:spAutoFit/>
          </a:bodyPr>
          <a:lstStyle/>
          <a:p>
            <a:r>
              <a:rPr lang="en-US" sz="1200" i="0" dirty="0">
                <a:solidFill>
                  <a:srgbClr val="212529"/>
                </a:solidFill>
                <a:effectLst/>
                <a:latin typeface="Barlow" pitchFamily="2" charset="77"/>
              </a:rPr>
              <a:t>Tao Long, Dorothy Zhang, Grace Li, Batool </a:t>
            </a:r>
            <a:r>
              <a:rPr lang="en-US" sz="1200" i="0" dirty="0" err="1">
                <a:solidFill>
                  <a:srgbClr val="212529"/>
                </a:solidFill>
                <a:effectLst/>
                <a:latin typeface="Barlow" pitchFamily="2" charset="77"/>
              </a:rPr>
              <a:t>Taraif</a:t>
            </a:r>
            <a:r>
              <a:rPr lang="en-US" sz="1200" i="0" dirty="0">
                <a:solidFill>
                  <a:srgbClr val="212529"/>
                </a:solidFill>
                <a:effectLst/>
                <a:latin typeface="Barlow" pitchFamily="2" charset="77"/>
              </a:rPr>
              <a:t>, </a:t>
            </a:r>
            <a:r>
              <a:rPr lang="en-US" sz="1200" i="0" dirty="0" err="1">
                <a:solidFill>
                  <a:srgbClr val="212529"/>
                </a:solidFill>
                <a:effectLst/>
                <a:latin typeface="Barlow" pitchFamily="2" charset="77"/>
              </a:rPr>
              <a:t>Samia</a:t>
            </a:r>
            <a:r>
              <a:rPr lang="en-US" sz="1200" i="0" dirty="0">
                <a:solidFill>
                  <a:srgbClr val="212529"/>
                </a:solidFill>
                <a:effectLst/>
                <a:latin typeface="Barlow" pitchFamily="2" charset="77"/>
              </a:rPr>
              <a:t> Menon, </a:t>
            </a:r>
            <a:r>
              <a:rPr lang="en-US" sz="1200" i="0" dirty="0" err="1">
                <a:solidFill>
                  <a:srgbClr val="212529"/>
                </a:solidFill>
                <a:effectLst/>
                <a:latin typeface="Barlow" pitchFamily="2" charset="77"/>
              </a:rPr>
              <a:t>Kynnedy</a:t>
            </a:r>
            <a:r>
              <a:rPr lang="en-US" sz="1200" i="0" dirty="0">
                <a:solidFill>
                  <a:srgbClr val="212529"/>
                </a:solidFill>
                <a:effectLst/>
                <a:latin typeface="Barlow" pitchFamily="2" charset="77"/>
              </a:rPr>
              <a:t> Smith, </a:t>
            </a:r>
            <a:r>
              <a:rPr lang="en-US" sz="1200" i="0" dirty="0" err="1">
                <a:solidFill>
                  <a:srgbClr val="212529"/>
                </a:solidFill>
                <a:effectLst/>
                <a:latin typeface="Barlow" pitchFamily="2" charset="77"/>
              </a:rPr>
              <a:t>Sitong</a:t>
            </a:r>
            <a:r>
              <a:rPr lang="en-US" sz="1200" i="0" dirty="0">
                <a:solidFill>
                  <a:srgbClr val="212529"/>
                </a:solidFill>
                <a:effectLst/>
                <a:latin typeface="Barlow" pitchFamily="2" charset="77"/>
              </a:rPr>
              <a:t> Wang, Katy </a:t>
            </a:r>
            <a:r>
              <a:rPr lang="en-US" sz="1200" i="0" dirty="0" err="1">
                <a:solidFill>
                  <a:srgbClr val="212529"/>
                </a:solidFill>
                <a:effectLst/>
                <a:latin typeface="Barlow" pitchFamily="2" charset="77"/>
              </a:rPr>
              <a:t>Gero</a:t>
            </a:r>
            <a:r>
              <a:rPr lang="en-US" sz="1200" i="0" dirty="0">
                <a:solidFill>
                  <a:srgbClr val="212529"/>
                </a:solidFill>
                <a:effectLst/>
                <a:latin typeface="Barlow" pitchFamily="2" charset="77"/>
              </a:rPr>
              <a:t>, Lydia Chilton (2023). </a:t>
            </a:r>
            <a:r>
              <a:rPr lang="en-US" sz="1200" i="0" dirty="0" err="1">
                <a:solidFill>
                  <a:srgbClr val="212529"/>
                </a:solidFill>
                <a:effectLst/>
                <a:latin typeface="Barlow" pitchFamily="2" charset="77"/>
              </a:rPr>
              <a:t>Tweetorial</a:t>
            </a:r>
            <a:r>
              <a:rPr lang="en-US" sz="1200" i="0" dirty="0">
                <a:solidFill>
                  <a:srgbClr val="212529"/>
                </a:solidFill>
                <a:effectLst/>
                <a:latin typeface="Barlow" pitchFamily="2" charset="77"/>
              </a:rPr>
              <a:t> Hooks: Generative AI Tools to Motivate Science on Social Media. ICCC 2023.      </a:t>
            </a:r>
            <a:endParaRPr lang="en-US" sz="1200" dirty="0"/>
          </a:p>
        </p:txBody>
      </p:sp>
    </p:spTree>
    <p:extLst>
      <p:ext uri="{BB962C8B-B14F-4D97-AF65-F5344CB8AC3E}">
        <p14:creationId xmlns:p14="http://schemas.microsoft.com/office/powerpoint/2010/main" val="41549607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6DDA3-318E-6815-405A-6C0E3F019B1B}"/>
              </a:ext>
            </a:extLst>
          </p:cNvPr>
          <p:cNvSpPr>
            <a:spLocks noGrp="1"/>
          </p:cNvSpPr>
          <p:nvPr>
            <p:ph type="title"/>
          </p:nvPr>
        </p:nvSpPr>
        <p:spPr/>
        <p:txBody>
          <a:bodyPr>
            <a:normAutofit fontScale="90000"/>
          </a:bodyPr>
          <a:lstStyle/>
          <a:p>
            <a:r>
              <a:rPr lang="en-US" dirty="0"/>
              <a:t>Human-AI collaboration</a:t>
            </a:r>
            <a:br>
              <a:rPr lang="en-US" dirty="0"/>
            </a:br>
            <a:endParaRPr lang="en-US" dirty="0"/>
          </a:p>
        </p:txBody>
      </p:sp>
      <p:sp>
        <p:nvSpPr>
          <p:cNvPr id="4" name="Slide Number Placeholder 3">
            <a:extLst>
              <a:ext uri="{FF2B5EF4-FFF2-40B4-BE49-F238E27FC236}">
                <a16:creationId xmlns:a16="http://schemas.microsoft.com/office/drawing/2014/main" id="{7B6E677F-1A69-DBEB-FB55-52A85078426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21</a:t>
            </a:fld>
            <a:endParaRPr lang="en-US"/>
          </a:p>
        </p:txBody>
      </p:sp>
      <p:pic>
        <p:nvPicPr>
          <p:cNvPr id="7" name="Picture 6">
            <a:extLst>
              <a:ext uri="{FF2B5EF4-FFF2-40B4-BE49-F238E27FC236}">
                <a16:creationId xmlns:a16="http://schemas.microsoft.com/office/drawing/2014/main" id="{CD57E20A-9CD5-FA52-8452-65102E0D6D8A}"/>
              </a:ext>
            </a:extLst>
          </p:cNvPr>
          <p:cNvPicPr>
            <a:picLocks noChangeAspect="1"/>
          </p:cNvPicPr>
          <p:nvPr/>
        </p:nvPicPr>
        <p:blipFill>
          <a:blip r:embed="rId2"/>
          <a:stretch>
            <a:fillRect/>
          </a:stretch>
        </p:blipFill>
        <p:spPr>
          <a:xfrm>
            <a:off x="181080" y="1167070"/>
            <a:ext cx="4573246" cy="3459250"/>
          </a:xfrm>
          <a:prstGeom prst="rect">
            <a:avLst/>
          </a:prstGeom>
        </p:spPr>
      </p:pic>
      <p:pic>
        <p:nvPicPr>
          <p:cNvPr id="9" name="Picture 8">
            <a:extLst>
              <a:ext uri="{FF2B5EF4-FFF2-40B4-BE49-F238E27FC236}">
                <a16:creationId xmlns:a16="http://schemas.microsoft.com/office/drawing/2014/main" id="{80CFB014-861C-A624-2A4D-9D8046754516}"/>
              </a:ext>
            </a:extLst>
          </p:cNvPr>
          <p:cNvPicPr>
            <a:picLocks noChangeAspect="1"/>
          </p:cNvPicPr>
          <p:nvPr/>
        </p:nvPicPr>
        <p:blipFill>
          <a:blip r:embed="rId3"/>
          <a:stretch>
            <a:fillRect/>
          </a:stretch>
        </p:blipFill>
        <p:spPr>
          <a:xfrm>
            <a:off x="4895300" y="1158017"/>
            <a:ext cx="3937000" cy="3505200"/>
          </a:xfrm>
          <a:prstGeom prst="rect">
            <a:avLst/>
          </a:prstGeom>
        </p:spPr>
      </p:pic>
      <p:sp>
        <p:nvSpPr>
          <p:cNvPr id="10" name="TextBox 9">
            <a:extLst>
              <a:ext uri="{FF2B5EF4-FFF2-40B4-BE49-F238E27FC236}">
                <a16:creationId xmlns:a16="http://schemas.microsoft.com/office/drawing/2014/main" id="{5C8C75DD-D335-64CB-FC6D-F4A748A764F1}"/>
              </a:ext>
            </a:extLst>
          </p:cNvPr>
          <p:cNvSpPr txBox="1"/>
          <p:nvPr/>
        </p:nvSpPr>
        <p:spPr>
          <a:xfrm>
            <a:off x="869133" y="4663217"/>
            <a:ext cx="5115208" cy="523220"/>
          </a:xfrm>
          <a:prstGeom prst="rect">
            <a:avLst/>
          </a:prstGeom>
          <a:noFill/>
        </p:spPr>
        <p:txBody>
          <a:bodyPr wrap="square" rtlCol="0">
            <a:spAutoFit/>
          </a:bodyPr>
          <a:lstStyle/>
          <a:p>
            <a:r>
              <a:rPr lang="en-US" dirty="0"/>
              <a:t>Demo: </a:t>
            </a:r>
            <a:r>
              <a:rPr lang="en-US" dirty="0">
                <a:hlinkClick r:id="rId4"/>
              </a:rPr>
              <a:t>https://taolongitudinal.pythonanywhere.com/</a:t>
            </a:r>
            <a:endParaRPr lang="en-US" dirty="0"/>
          </a:p>
          <a:p>
            <a:endParaRPr lang="en-US" dirty="0"/>
          </a:p>
        </p:txBody>
      </p:sp>
    </p:spTree>
    <p:extLst>
      <p:ext uri="{BB962C8B-B14F-4D97-AF65-F5344CB8AC3E}">
        <p14:creationId xmlns:p14="http://schemas.microsoft.com/office/powerpoint/2010/main" val="5348707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C9B5F-4B48-33BB-13E1-25D0F9C17522}"/>
              </a:ext>
            </a:extLst>
          </p:cNvPr>
          <p:cNvSpPr>
            <a:spLocks noGrp="1"/>
          </p:cNvSpPr>
          <p:nvPr>
            <p:ph type="title"/>
          </p:nvPr>
        </p:nvSpPr>
        <p:spPr/>
        <p:txBody>
          <a:bodyPr>
            <a:normAutofit fontScale="90000"/>
          </a:bodyPr>
          <a:lstStyle/>
          <a:p>
            <a:r>
              <a:rPr lang="en-US" dirty="0"/>
              <a:t>LLMs for Science Communication</a:t>
            </a:r>
          </a:p>
        </p:txBody>
      </p:sp>
      <p:sp>
        <p:nvSpPr>
          <p:cNvPr id="3" name="Text Placeholder 2">
            <a:extLst>
              <a:ext uri="{FF2B5EF4-FFF2-40B4-BE49-F238E27FC236}">
                <a16:creationId xmlns:a16="http://schemas.microsoft.com/office/drawing/2014/main" id="{CA50364D-EF84-0CD9-5BB7-EE57CC829E4A}"/>
              </a:ext>
            </a:extLst>
          </p:cNvPr>
          <p:cNvSpPr>
            <a:spLocks noGrp="1"/>
          </p:cNvSpPr>
          <p:nvPr>
            <p:ph type="body" idx="1"/>
          </p:nvPr>
        </p:nvSpPr>
        <p:spPr>
          <a:xfrm>
            <a:off x="311700" y="1152475"/>
            <a:ext cx="8633124" cy="3416400"/>
          </a:xfrm>
        </p:spPr>
        <p:txBody>
          <a:bodyPr>
            <a:normAutofit fontScale="92500" lnSpcReduction="10000"/>
          </a:bodyPr>
          <a:lstStyle/>
          <a:p>
            <a:r>
              <a:rPr lang="en-US" dirty="0"/>
              <a:t>Human-AI collaboration with the scientist in control (beyond  the human-in-the-loop paradigm) – LLMs as support tools</a:t>
            </a:r>
          </a:p>
          <a:p>
            <a:endParaRPr lang="en-US" dirty="0"/>
          </a:p>
          <a:p>
            <a:r>
              <a:rPr lang="en-US" dirty="0"/>
              <a:t>Understand where the needs are </a:t>
            </a:r>
          </a:p>
          <a:p>
            <a:endParaRPr lang="en-US" dirty="0"/>
          </a:p>
          <a:p>
            <a:r>
              <a:rPr lang="en-US" dirty="0"/>
              <a:t>Understand the strength and limitations of LLMs </a:t>
            </a:r>
            <a:r>
              <a:rPr lang="en-US" dirty="0" err="1"/>
              <a:t>w.r.t</a:t>
            </a:r>
            <a:r>
              <a:rPr lang="en-US" dirty="0"/>
              <a:t> to those needs  </a:t>
            </a:r>
          </a:p>
          <a:p>
            <a:endParaRPr lang="en-US" dirty="0"/>
          </a:p>
          <a:p>
            <a:r>
              <a:rPr lang="en-US" dirty="0"/>
              <a:t>Collaboration between scientists and AI/LLMs researchers to propose solutions</a:t>
            </a:r>
          </a:p>
          <a:p>
            <a:pPr lvl="1"/>
            <a:r>
              <a:rPr lang="en-US" dirty="0"/>
              <a:t>Reinforcement learning with fine-grained human feedback</a:t>
            </a:r>
          </a:p>
          <a:p>
            <a:pPr lvl="1"/>
            <a:r>
              <a:rPr lang="en-US" dirty="0"/>
              <a:t>In-context learning with expert feedback and model self-critique </a:t>
            </a:r>
          </a:p>
          <a:p>
            <a:pPr lvl="1"/>
            <a:r>
              <a:rPr lang="en-US" dirty="0"/>
              <a:t>Combining LLMs with knowledge models (domain knowledge) </a:t>
            </a:r>
          </a:p>
          <a:p>
            <a:pPr lvl="1"/>
            <a:r>
              <a:rPr lang="en-US" dirty="0"/>
              <a:t>…..</a:t>
            </a:r>
          </a:p>
          <a:p>
            <a:pPr lvl="1"/>
            <a:endParaRPr lang="en-US" dirty="0"/>
          </a:p>
          <a:p>
            <a:pPr marL="114300" indent="0">
              <a:buNone/>
            </a:pPr>
            <a:endParaRPr lang="en-US" dirty="0"/>
          </a:p>
          <a:p>
            <a:endParaRPr lang="en-US" dirty="0"/>
          </a:p>
        </p:txBody>
      </p:sp>
      <p:sp>
        <p:nvSpPr>
          <p:cNvPr id="4" name="Slide Number Placeholder 3">
            <a:extLst>
              <a:ext uri="{FF2B5EF4-FFF2-40B4-BE49-F238E27FC236}">
                <a16:creationId xmlns:a16="http://schemas.microsoft.com/office/drawing/2014/main" id="{AD5E5F4B-D4AC-E289-AD88-06E0D05652A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22</a:t>
            </a:fld>
            <a:endParaRPr lang="en-US"/>
          </a:p>
        </p:txBody>
      </p:sp>
    </p:spTree>
    <p:extLst>
      <p:ext uri="{BB962C8B-B14F-4D97-AF65-F5344CB8AC3E}">
        <p14:creationId xmlns:p14="http://schemas.microsoft.com/office/powerpoint/2010/main" val="8827290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p93"/>
          <p:cNvSpPr txBox="1">
            <a:spLocks noGrp="1"/>
          </p:cNvSpPr>
          <p:nvPr>
            <p:ph type="title"/>
          </p:nvPr>
        </p:nvSpPr>
        <p:spPr>
          <a:xfrm>
            <a:off x="311700" y="234633"/>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US" dirty="0"/>
              <a:t>Thank you!</a:t>
            </a:r>
            <a:endParaRPr dirty="0"/>
          </a:p>
        </p:txBody>
      </p:sp>
      <p:sp>
        <p:nvSpPr>
          <p:cNvPr id="592" name="Google Shape;592;p9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US"/>
              <a:t>23</a:t>
            </a:fld>
            <a:endParaRPr/>
          </a:p>
        </p:txBody>
      </p:sp>
      <p:pic>
        <p:nvPicPr>
          <p:cNvPr id="593" name="Google Shape;593;p93"/>
          <p:cNvPicPr preferRelativeResize="0"/>
          <p:nvPr/>
        </p:nvPicPr>
        <p:blipFill rotWithShape="1">
          <a:blip r:embed="rId3">
            <a:alphaModFix/>
          </a:blip>
          <a:srcRect/>
          <a:stretch/>
        </p:blipFill>
        <p:spPr>
          <a:xfrm>
            <a:off x="1274996" y="1314450"/>
            <a:ext cx="2463800" cy="2514600"/>
          </a:xfrm>
          <a:prstGeom prst="rect">
            <a:avLst/>
          </a:prstGeom>
          <a:noFill/>
          <a:ln>
            <a:noFill/>
          </a:ln>
        </p:spPr>
      </p:pic>
      <p:pic>
        <p:nvPicPr>
          <p:cNvPr id="594" name="Google Shape;594;p93"/>
          <p:cNvPicPr preferRelativeResize="0"/>
          <p:nvPr/>
        </p:nvPicPr>
        <p:blipFill rotWithShape="1">
          <a:blip r:embed="rId4">
            <a:alphaModFix/>
          </a:blip>
          <a:srcRect/>
          <a:stretch/>
        </p:blipFill>
        <p:spPr>
          <a:xfrm>
            <a:off x="5578011" y="1428750"/>
            <a:ext cx="2590800" cy="24003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3"/>
          <p:cNvSpPr txBox="1">
            <a:spLocks noGrp="1"/>
          </p:cNvSpPr>
          <p:nvPr>
            <p:ph type="title"/>
          </p:nvPr>
        </p:nvSpPr>
        <p:spPr>
          <a:xfrm>
            <a:off x="311700" y="234633"/>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US"/>
              <a:t>Large Language Models (LLMs) / Generative AI – The Bad </a:t>
            </a:r>
            <a:endParaRPr/>
          </a:p>
        </p:txBody>
      </p:sp>
      <p:sp>
        <p:nvSpPr>
          <p:cNvPr id="66" name="Google Shape;66;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US"/>
              <a:t>3</a:t>
            </a:fld>
            <a:endParaRPr/>
          </a:p>
        </p:txBody>
      </p:sp>
      <p:pic>
        <p:nvPicPr>
          <p:cNvPr id="67" name="Google Shape;67;p3"/>
          <p:cNvPicPr preferRelativeResize="0"/>
          <p:nvPr/>
        </p:nvPicPr>
        <p:blipFill rotWithShape="1">
          <a:blip r:embed="rId3">
            <a:alphaModFix/>
          </a:blip>
          <a:srcRect/>
          <a:stretch/>
        </p:blipFill>
        <p:spPr>
          <a:xfrm>
            <a:off x="361274" y="3578904"/>
            <a:ext cx="5181151" cy="1420259"/>
          </a:xfrm>
          <a:prstGeom prst="rect">
            <a:avLst/>
          </a:prstGeom>
          <a:noFill/>
          <a:ln>
            <a:noFill/>
          </a:ln>
        </p:spPr>
      </p:pic>
      <p:sp>
        <p:nvSpPr>
          <p:cNvPr id="68" name="Google Shape;68;p3"/>
          <p:cNvSpPr txBox="1"/>
          <p:nvPr/>
        </p:nvSpPr>
        <p:spPr>
          <a:xfrm>
            <a:off x="321639" y="3222936"/>
            <a:ext cx="499524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dirty="0">
                <a:solidFill>
                  <a:schemeClr val="dk2"/>
                </a:solidFill>
                <a:latin typeface="Arial"/>
                <a:ea typeface="Arial"/>
                <a:cs typeface="Arial"/>
                <a:sym typeface="Arial"/>
              </a:rPr>
              <a:t>LLMs can provide wrong answers </a:t>
            </a:r>
            <a:r>
              <a:rPr lang="en-US" b="1" dirty="0">
                <a:solidFill>
                  <a:schemeClr val="dk2"/>
                </a:solidFill>
              </a:rPr>
              <a:t>(factual </a:t>
            </a:r>
            <a:r>
              <a:rPr lang="en-US" b="1" dirty="0" err="1">
                <a:solidFill>
                  <a:schemeClr val="dk2"/>
                </a:solidFill>
              </a:rPr>
              <a:t>errros</a:t>
            </a:r>
            <a:r>
              <a:rPr lang="en-US" sz="1400" b="1" i="0" u="none" strike="noStrike" cap="none" dirty="0">
                <a:solidFill>
                  <a:schemeClr val="dk2"/>
                </a:solidFill>
                <a:latin typeface="Arial"/>
                <a:ea typeface="Arial"/>
                <a:cs typeface="Arial"/>
                <a:sym typeface="Arial"/>
              </a:rPr>
              <a:t>) </a:t>
            </a:r>
            <a:endParaRPr dirty="0"/>
          </a:p>
        </p:txBody>
      </p:sp>
      <p:sp>
        <p:nvSpPr>
          <p:cNvPr id="69" name="Google Shape;69;p3"/>
          <p:cNvSpPr txBox="1"/>
          <p:nvPr/>
        </p:nvSpPr>
        <p:spPr>
          <a:xfrm>
            <a:off x="6344909" y="4188387"/>
            <a:ext cx="1994198"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0" i="0" u="none" strike="noStrike" cap="none">
                <a:solidFill>
                  <a:schemeClr val="dk2"/>
                </a:solidFill>
                <a:latin typeface="Arial"/>
                <a:ea typeface="Arial"/>
                <a:cs typeface="Arial"/>
                <a:sym typeface="Arial"/>
              </a:rPr>
              <a:t>Numbers in </a:t>
            </a:r>
            <a:r>
              <a:rPr lang="en-US" sz="1200" b="0" i="0" u="none" strike="noStrike" cap="none">
                <a:solidFill>
                  <a:srgbClr val="FF0000"/>
                </a:solidFill>
                <a:latin typeface="Arial"/>
                <a:ea typeface="Arial"/>
                <a:cs typeface="Arial"/>
                <a:sym typeface="Arial"/>
              </a:rPr>
              <a:t>red </a:t>
            </a:r>
            <a:r>
              <a:rPr lang="en-US" sz="1200" b="0" i="0" u="none" strike="noStrike" cap="none">
                <a:solidFill>
                  <a:schemeClr val="dk2"/>
                </a:solidFill>
                <a:latin typeface="Arial"/>
                <a:ea typeface="Arial"/>
                <a:cs typeface="Arial"/>
                <a:sym typeface="Arial"/>
              </a:rPr>
              <a:t>are wrong</a:t>
            </a:r>
            <a:endParaRPr/>
          </a:p>
          <a:p>
            <a:pPr marL="0" marR="0" lvl="0" indent="0" algn="l" rtl="0">
              <a:lnSpc>
                <a:spcPct val="100000"/>
              </a:lnSpc>
              <a:spcBef>
                <a:spcPts val="0"/>
              </a:spcBef>
              <a:spcAft>
                <a:spcPts val="0"/>
              </a:spcAft>
              <a:buNone/>
            </a:pPr>
            <a:r>
              <a:rPr lang="en-US" sz="1200" b="0" i="0" u="none" strike="noStrike" cap="none">
                <a:solidFill>
                  <a:schemeClr val="dk2"/>
                </a:solidFill>
                <a:latin typeface="Arial"/>
                <a:ea typeface="Arial"/>
                <a:cs typeface="Arial"/>
                <a:sym typeface="Arial"/>
              </a:rPr>
              <a:t>(Bang et al., 2023) </a:t>
            </a:r>
            <a:endParaRPr/>
          </a:p>
        </p:txBody>
      </p:sp>
      <p:sp>
        <p:nvSpPr>
          <p:cNvPr id="70" name="Google Shape;70;p3"/>
          <p:cNvSpPr txBox="1"/>
          <p:nvPr/>
        </p:nvSpPr>
        <p:spPr>
          <a:xfrm>
            <a:off x="332134" y="974991"/>
            <a:ext cx="700987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a:solidFill>
                  <a:schemeClr val="dk2"/>
                </a:solidFill>
                <a:latin typeface="Arial"/>
                <a:ea typeface="Arial"/>
                <a:cs typeface="Arial"/>
                <a:sym typeface="Arial"/>
              </a:rPr>
              <a:t>LLMs and reasoning, many times the bad…. (See </a:t>
            </a:r>
            <a:r>
              <a:rPr lang="en-US" sz="1400" b="1" i="0" u="sng" strike="noStrike" cap="none">
                <a:solidFill>
                  <a:schemeClr val="dk2"/>
                </a:solidFill>
                <a:latin typeface="Arial"/>
                <a:ea typeface="Arial"/>
                <a:cs typeface="Arial"/>
                <a:sym typeface="Arial"/>
                <a:hlinkClick r:id="rId4">
                  <a:extLst>
                    <a:ext uri="{A12FA001-AC4F-418D-AE19-62706E023703}">
                      <ahyp:hlinkClr xmlns:ahyp="http://schemas.microsoft.com/office/drawing/2018/hyperlinkcolor" val="tx"/>
                    </a:ext>
                  </a:extLst>
                </a:hlinkClick>
              </a:rPr>
              <a:t>Ernest Davis</a:t>
            </a:r>
            <a:r>
              <a:rPr lang="en-US" sz="1400" b="1" i="0" u="none" strike="noStrike" cap="none">
                <a:solidFill>
                  <a:schemeClr val="dk2"/>
                </a:solidFill>
                <a:latin typeface="Arial"/>
                <a:ea typeface="Arial"/>
                <a:cs typeface="Arial"/>
                <a:sym typeface="Arial"/>
              </a:rPr>
              <a:t>’s compiled list)</a:t>
            </a:r>
            <a:endParaRPr/>
          </a:p>
        </p:txBody>
      </p:sp>
      <p:pic>
        <p:nvPicPr>
          <p:cNvPr id="71" name="Google Shape;71;p3"/>
          <p:cNvPicPr preferRelativeResize="0"/>
          <p:nvPr/>
        </p:nvPicPr>
        <p:blipFill rotWithShape="1">
          <a:blip r:embed="rId5">
            <a:alphaModFix/>
          </a:blip>
          <a:srcRect/>
          <a:stretch/>
        </p:blipFill>
        <p:spPr>
          <a:xfrm>
            <a:off x="391091" y="1309193"/>
            <a:ext cx="5533714" cy="1913743"/>
          </a:xfrm>
          <a:prstGeom prst="rect">
            <a:avLst/>
          </a:prstGeom>
          <a:noFill/>
          <a:ln>
            <a:noFill/>
          </a:ln>
        </p:spPr>
      </p:pic>
      <p:sp>
        <p:nvSpPr>
          <p:cNvPr id="72" name="Google Shape;72;p3"/>
          <p:cNvSpPr txBox="1"/>
          <p:nvPr/>
        </p:nvSpPr>
        <p:spPr>
          <a:xfrm flipH="1">
            <a:off x="6277421" y="1878497"/>
            <a:ext cx="1683824"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0" i="0" u="none" strike="noStrike" cap="none">
                <a:solidFill>
                  <a:schemeClr val="dk2"/>
                </a:solidFill>
                <a:latin typeface="Arial"/>
                <a:ea typeface="Arial"/>
                <a:cs typeface="Arial"/>
                <a:sym typeface="Arial"/>
              </a:rPr>
              <a:t>Error in reasoning about size and fitting </a:t>
            </a:r>
            <a:endParaRPr/>
          </a:p>
        </p:txBody>
      </p:sp>
      <p:sp>
        <p:nvSpPr>
          <p:cNvPr id="2" name="TextBox 1">
            <a:extLst>
              <a:ext uri="{FF2B5EF4-FFF2-40B4-BE49-F238E27FC236}">
                <a16:creationId xmlns:a16="http://schemas.microsoft.com/office/drawing/2014/main" id="{CB553A3D-9E87-AB4D-8A1E-6CF27925C44C}"/>
              </a:ext>
            </a:extLst>
          </p:cNvPr>
          <p:cNvSpPr txBox="1"/>
          <p:nvPr/>
        </p:nvSpPr>
        <p:spPr>
          <a:xfrm>
            <a:off x="481309" y="1763081"/>
            <a:ext cx="927869" cy="230832"/>
          </a:xfrm>
          <a:prstGeom prst="rect">
            <a:avLst/>
          </a:prstGeom>
          <a:noFill/>
        </p:spPr>
        <p:txBody>
          <a:bodyPr wrap="square" rtlCol="0">
            <a:spAutoFit/>
          </a:bodyPr>
          <a:lstStyle/>
          <a:p>
            <a:r>
              <a:rPr lang="en-US" sz="900" dirty="0"/>
              <a:t>on </a:t>
            </a:r>
            <a:r>
              <a:rPr lang="en-US" sz="900" dirty="0" err="1"/>
              <a:t>jan</a:t>
            </a:r>
            <a:r>
              <a:rPr lang="en-US" sz="900" dirty="0"/>
              <a:t>/2023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68"/>
          <p:cNvSpPr txBox="1">
            <a:spLocks noGrp="1"/>
          </p:cNvSpPr>
          <p:nvPr>
            <p:ph type="title"/>
          </p:nvPr>
        </p:nvSpPr>
        <p:spPr>
          <a:xfrm>
            <a:off x="311700" y="234633"/>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US"/>
              <a:t>Large Language Models (LLMs) / Generative AI – The Ugly</a:t>
            </a:r>
            <a:endParaRPr/>
          </a:p>
        </p:txBody>
      </p:sp>
      <p:sp>
        <p:nvSpPr>
          <p:cNvPr id="78" name="Google Shape;78;p68"/>
          <p:cNvSpPr txBox="1">
            <a:spLocks noGrp="1"/>
          </p:cNvSpPr>
          <p:nvPr>
            <p:ph type="body" idx="1"/>
          </p:nvPr>
        </p:nvSpPr>
        <p:spPr>
          <a:xfrm>
            <a:off x="159027" y="1162414"/>
            <a:ext cx="8235952" cy="3416400"/>
          </a:xfrm>
          <a:prstGeom prst="rect">
            <a:avLst/>
          </a:prstGeom>
          <a:noFill/>
          <a:ln>
            <a:noFill/>
          </a:ln>
        </p:spPr>
        <p:txBody>
          <a:bodyPr spcFirstLastPara="1" wrap="square" lIns="91425" tIns="91425" rIns="91425" bIns="91425" anchor="t" anchorCtr="0">
            <a:normAutofit/>
          </a:bodyPr>
          <a:lstStyle/>
          <a:p>
            <a:pPr marL="514350" lvl="0" indent="-285750" algn="l" rtl="0">
              <a:lnSpc>
                <a:spcPct val="115000"/>
              </a:lnSpc>
              <a:spcBef>
                <a:spcPts val="0"/>
              </a:spcBef>
              <a:spcAft>
                <a:spcPts val="0"/>
              </a:spcAft>
              <a:buSzPts val="1800"/>
              <a:buChar char="●"/>
            </a:pPr>
            <a:r>
              <a:rPr lang="en-US" dirty="0"/>
              <a:t>Bias and stereotype</a:t>
            </a:r>
            <a:endParaRPr dirty="0"/>
          </a:p>
          <a:p>
            <a:pPr marL="228600" lvl="0" indent="0" algn="l" rtl="0">
              <a:lnSpc>
                <a:spcPct val="115000"/>
              </a:lnSpc>
              <a:spcBef>
                <a:spcPts val="0"/>
              </a:spcBef>
              <a:spcAft>
                <a:spcPts val="0"/>
              </a:spcAft>
              <a:buSzPts val="1800"/>
              <a:buNone/>
            </a:pPr>
            <a:endParaRPr dirty="0"/>
          </a:p>
          <a:p>
            <a:pPr marL="514350" lvl="0" indent="-285750" algn="l" rtl="0">
              <a:lnSpc>
                <a:spcPct val="115000"/>
              </a:lnSpc>
              <a:spcBef>
                <a:spcPts val="0"/>
              </a:spcBef>
              <a:spcAft>
                <a:spcPts val="0"/>
              </a:spcAft>
              <a:buSzPts val="1800"/>
              <a:buChar char="●"/>
            </a:pPr>
            <a:r>
              <a:rPr lang="en-US" dirty="0"/>
              <a:t>Exclusionary norms</a:t>
            </a:r>
            <a:endParaRPr dirty="0"/>
          </a:p>
          <a:p>
            <a:pPr marL="514350" lvl="0" indent="-171450" algn="l" rtl="0">
              <a:lnSpc>
                <a:spcPct val="115000"/>
              </a:lnSpc>
              <a:spcBef>
                <a:spcPts val="0"/>
              </a:spcBef>
              <a:spcAft>
                <a:spcPts val="0"/>
              </a:spcAft>
              <a:buSzPts val="1800"/>
              <a:buNone/>
            </a:pPr>
            <a:endParaRPr dirty="0"/>
          </a:p>
          <a:p>
            <a:pPr marL="514350" lvl="0" indent="-285750" algn="l" rtl="0">
              <a:lnSpc>
                <a:spcPct val="115000"/>
              </a:lnSpc>
              <a:spcBef>
                <a:spcPts val="0"/>
              </a:spcBef>
              <a:spcAft>
                <a:spcPts val="0"/>
              </a:spcAft>
              <a:buSzPts val="1800"/>
              <a:buChar char="●"/>
            </a:pPr>
            <a:r>
              <a:rPr lang="en-US" dirty="0"/>
              <a:t>Toxicity</a:t>
            </a:r>
            <a:endParaRPr dirty="0"/>
          </a:p>
          <a:p>
            <a:pPr marL="514350" lvl="0" indent="-171450" algn="l" rtl="0">
              <a:lnSpc>
                <a:spcPct val="115000"/>
              </a:lnSpc>
              <a:spcBef>
                <a:spcPts val="0"/>
              </a:spcBef>
              <a:spcAft>
                <a:spcPts val="0"/>
              </a:spcAft>
              <a:buSzPts val="1800"/>
              <a:buNone/>
            </a:pPr>
            <a:endParaRPr dirty="0"/>
          </a:p>
          <a:p>
            <a:pPr marL="514350" lvl="0" indent="-285750" algn="l" rtl="0">
              <a:lnSpc>
                <a:spcPct val="115000"/>
              </a:lnSpc>
              <a:spcBef>
                <a:spcPts val="0"/>
              </a:spcBef>
              <a:spcAft>
                <a:spcPts val="0"/>
              </a:spcAft>
              <a:buSzPts val="1800"/>
              <a:buChar char="●"/>
            </a:pPr>
            <a:r>
              <a:rPr lang="en-US" dirty="0"/>
              <a:t>Data Leakage </a:t>
            </a:r>
            <a:endParaRPr dirty="0"/>
          </a:p>
          <a:p>
            <a:pPr marL="514350" lvl="0" indent="-171450" algn="l" rtl="0">
              <a:lnSpc>
                <a:spcPct val="115000"/>
              </a:lnSpc>
              <a:spcBef>
                <a:spcPts val="0"/>
              </a:spcBef>
              <a:spcAft>
                <a:spcPts val="0"/>
              </a:spcAft>
              <a:buSzPts val="1800"/>
              <a:buNone/>
            </a:pPr>
            <a:endParaRPr dirty="0"/>
          </a:p>
          <a:p>
            <a:pPr marL="514350" lvl="0" indent="-285750" algn="l" rtl="0">
              <a:lnSpc>
                <a:spcPct val="115000"/>
              </a:lnSpc>
              <a:spcBef>
                <a:spcPts val="0"/>
              </a:spcBef>
              <a:spcAft>
                <a:spcPts val="0"/>
              </a:spcAft>
              <a:buSzPts val="1800"/>
              <a:buChar char="●"/>
            </a:pPr>
            <a:r>
              <a:rPr lang="en-US" dirty="0"/>
              <a:t>Misinformation and Disinformation (other potential of dual use)</a:t>
            </a:r>
            <a:endParaRPr dirty="0"/>
          </a:p>
          <a:p>
            <a:pPr marL="228600" lvl="0" indent="0" algn="l" rtl="0">
              <a:lnSpc>
                <a:spcPct val="115000"/>
              </a:lnSpc>
              <a:spcBef>
                <a:spcPts val="0"/>
              </a:spcBef>
              <a:spcAft>
                <a:spcPts val="0"/>
              </a:spcAft>
              <a:buSzPts val="1800"/>
              <a:buNone/>
            </a:pPr>
            <a:endParaRPr dirty="0"/>
          </a:p>
          <a:p>
            <a:pPr marL="457200" lvl="0" indent="-228600" algn="l" rtl="0">
              <a:lnSpc>
                <a:spcPct val="115000"/>
              </a:lnSpc>
              <a:spcBef>
                <a:spcPts val="0"/>
              </a:spcBef>
              <a:spcAft>
                <a:spcPts val="0"/>
              </a:spcAft>
              <a:buSzPts val="1800"/>
              <a:buNone/>
            </a:pPr>
            <a:endParaRPr dirty="0"/>
          </a:p>
          <a:p>
            <a:pPr marL="457200" lvl="0" indent="-228600" algn="l" rtl="0">
              <a:lnSpc>
                <a:spcPct val="115000"/>
              </a:lnSpc>
              <a:spcBef>
                <a:spcPts val="0"/>
              </a:spcBef>
              <a:spcAft>
                <a:spcPts val="0"/>
              </a:spcAft>
              <a:buSzPts val="1800"/>
              <a:buNone/>
            </a:pPr>
            <a:endParaRPr dirty="0"/>
          </a:p>
        </p:txBody>
      </p:sp>
      <p:sp>
        <p:nvSpPr>
          <p:cNvPr id="79" name="Google Shape;79;p6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US"/>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6A88B-4F98-F249-B709-A4D52F006216}"/>
              </a:ext>
            </a:extLst>
          </p:cNvPr>
          <p:cNvSpPr>
            <a:spLocks noGrp="1"/>
          </p:cNvSpPr>
          <p:nvPr>
            <p:ph type="title"/>
          </p:nvPr>
        </p:nvSpPr>
        <p:spPr/>
        <p:txBody>
          <a:bodyPr>
            <a:normAutofit fontScale="90000"/>
          </a:bodyPr>
          <a:lstStyle/>
          <a:p>
            <a:r>
              <a:rPr lang="en-US" dirty="0"/>
              <a:t>Science Communication</a:t>
            </a:r>
          </a:p>
        </p:txBody>
      </p:sp>
      <p:sp>
        <p:nvSpPr>
          <p:cNvPr id="4" name="Slide Number Placeholder 3">
            <a:extLst>
              <a:ext uri="{FF2B5EF4-FFF2-40B4-BE49-F238E27FC236}">
                <a16:creationId xmlns:a16="http://schemas.microsoft.com/office/drawing/2014/main" id="{3CDE3CFE-17D4-A94E-85D2-76652F0B9F3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a:t>
            </a:fld>
            <a:endParaRPr lang="en-US"/>
          </a:p>
        </p:txBody>
      </p:sp>
      <p:sp>
        <p:nvSpPr>
          <p:cNvPr id="5" name="Triangle 4">
            <a:extLst>
              <a:ext uri="{FF2B5EF4-FFF2-40B4-BE49-F238E27FC236}">
                <a16:creationId xmlns:a16="http://schemas.microsoft.com/office/drawing/2014/main" id="{3047B62C-824A-C546-87C5-1F40CB7DA487}"/>
              </a:ext>
            </a:extLst>
          </p:cNvPr>
          <p:cNvSpPr/>
          <p:nvPr/>
        </p:nvSpPr>
        <p:spPr>
          <a:xfrm>
            <a:off x="2962405" y="1935271"/>
            <a:ext cx="3363239" cy="2267212"/>
          </a:xfrm>
          <a:prstGeom prst="triangl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D59C1A6-EC78-BE41-8480-D7B51AC9E9A4}"/>
              </a:ext>
            </a:extLst>
          </p:cNvPr>
          <p:cNvSpPr txBox="1"/>
          <p:nvPr/>
        </p:nvSpPr>
        <p:spPr>
          <a:xfrm>
            <a:off x="1152393" y="4026492"/>
            <a:ext cx="1810012" cy="461665"/>
          </a:xfrm>
          <a:prstGeom prst="rect">
            <a:avLst/>
          </a:prstGeom>
          <a:noFill/>
        </p:spPr>
        <p:txBody>
          <a:bodyPr wrap="square" rtlCol="0">
            <a:spAutoFit/>
          </a:bodyPr>
          <a:lstStyle/>
          <a:p>
            <a:r>
              <a:rPr lang="en-US" sz="2400" dirty="0"/>
              <a:t>Journalists</a:t>
            </a:r>
          </a:p>
        </p:txBody>
      </p:sp>
      <p:sp>
        <p:nvSpPr>
          <p:cNvPr id="7" name="TextBox 6">
            <a:extLst>
              <a:ext uri="{FF2B5EF4-FFF2-40B4-BE49-F238E27FC236}">
                <a16:creationId xmlns:a16="http://schemas.microsoft.com/office/drawing/2014/main" id="{71DF93B9-1C33-8145-AD38-D351DE457220}"/>
              </a:ext>
            </a:extLst>
          </p:cNvPr>
          <p:cNvSpPr txBox="1"/>
          <p:nvPr/>
        </p:nvSpPr>
        <p:spPr>
          <a:xfrm>
            <a:off x="3920277" y="1418764"/>
            <a:ext cx="1810012" cy="461665"/>
          </a:xfrm>
          <a:prstGeom prst="rect">
            <a:avLst/>
          </a:prstGeom>
          <a:noFill/>
        </p:spPr>
        <p:txBody>
          <a:bodyPr wrap="square" rtlCol="0">
            <a:spAutoFit/>
          </a:bodyPr>
          <a:lstStyle/>
          <a:p>
            <a:r>
              <a:rPr lang="en-US" sz="2400" dirty="0"/>
              <a:t>Scientists</a:t>
            </a:r>
          </a:p>
        </p:txBody>
      </p:sp>
      <p:sp>
        <p:nvSpPr>
          <p:cNvPr id="8" name="TextBox 7">
            <a:extLst>
              <a:ext uri="{FF2B5EF4-FFF2-40B4-BE49-F238E27FC236}">
                <a16:creationId xmlns:a16="http://schemas.microsoft.com/office/drawing/2014/main" id="{3F3B2450-9B5E-FE41-BD57-54F06E6C3060}"/>
              </a:ext>
            </a:extLst>
          </p:cNvPr>
          <p:cNvSpPr txBox="1"/>
          <p:nvPr/>
        </p:nvSpPr>
        <p:spPr>
          <a:xfrm>
            <a:off x="6433712" y="4026492"/>
            <a:ext cx="1810012" cy="461665"/>
          </a:xfrm>
          <a:prstGeom prst="rect">
            <a:avLst/>
          </a:prstGeom>
          <a:noFill/>
        </p:spPr>
        <p:txBody>
          <a:bodyPr wrap="square" rtlCol="0">
            <a:spAutoFit/>
          </a:bodyPr>
          <a:lstStyle/>
          <a:p>
            <a:r>
              <a:rPr lang="en-US" sz="2400" dirty="0"/>
              <a:t>Public</a:t>
            </a:r>
          </a:p>
        </p:txBody>
      </p:sp>
      <p:sp>
        <p:nvSpPr>
          <p:cNvPr id="3" name="TextBox 2">
            <a:extLst>
              <a:ext uri="{FF2B5EF4-FFF2-40B4-BE49-F238E27FC236}">
                <a16:creationId xmlns:a16="http://schemas.microsoft.com/office/drawing/2014/main" id="{2035CABB-7F21-2195-D225-40D84EAFD165}"/>
              </a:ext>
            </a:extLst>
          </p:cNvPr>
          <p:cNvSpPr txBox="1"/>
          <p:nvPr/>
        </p:nvSpPr>
        <p:spPr>
          <a:xfrm>
            <a:off x="4005622" y="3132160"/>
            <a:ext cx="1371599" cy="461665"/>
          </a:xfrm>
          <a:prstGeom prst="rect">
            <a:avLst/>
          </a:prstGeom>
          <a:noFill/>
        </p:spPr>
        <p:txBody>
          <a:bodyPr wrap="square" rtlCol="0">
            <a:spAutoFit/>
          </a:bodyPr>
          <a:lstStyle/>
          <a:p>
            <a:r>
              <a:rPr lang="en-US" sz="2400" dirty="0"/>
              <a:t>?  LLM</a:t>
            </a:r>
          </a:p>
        </p:txBody>
      </p:sp>
    </p:spTree>
    <p:extLst>
      <p:ext uri="{BB962C8B-B14F-4D97-AF65-F5344CB8AC3E}">
        <p14:creationId xmlns:p14="http://schemas.microsoft.com/office/powerpoint/2010/main" val="3614753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FD159-C7F4-2A6D-6FD9-0F18FA501894}"/>
              </a:ext>
            </a:extLst>
          </p:cNvPr>
          <p:cNvSpPr>
            <a:spLocks noGrp="1"/>
          </p:cNvSpPr>
          <p:nvPr>
            <p:ph type="title"/>
          </p:nvPr>
        </p:nvSpPr>
        <p:spPr/>
        <p:txBody>
          <a:bodyPr>
            <a:normAutofit fontScale="90000"/>
          </a:bodyPr>
          <a:lstStyle/>
          <a:p>
            <a:r>
              <a:rPr lang="en-US" dirty="0"/>
              <a:t>A detour: Creativity support in the era of LLM</a:t>
            </a:r>
          </a:p>
        </p:txBody>
      </p:sp>
      <p:sp>
        <p:nvSpPr>
          <p:cNvPr id="3" name="Text Placeholder 2">
            <a:extLst>
              <a:ext uri="{FF2B5EF4-FFF2-40B4-BE49-F238E27FC236}">
                <a16:creationId xmlns:a16="http://schemas.microsoft.com/office/drawing/2014/main" id="{6A2CAD45-81F0-AAA5-5CD9-1891118C1481}"/>
              </a:ext>
            </a:extLst>
          </p:cNvPr>
          <p:cNvSpPr>
            <a:spLocks noGrp="1"/>
          </p:cNvSpPr>
          <p:nvPr>
            <p:ph type="body" idx="1"/>
          </p:nvPr>
        </p:nvSpPr>
        <p:spPr>
          <a:xfrm>
            <a:off x="311700" y="1358664"/>
            <a:ext cx="8520600" cy="1796913"/>
          </a:xfrm>
        </p:spPr>
        <p:txBody>
          <a:bodyPr/>
          <a:lstStyle/>
          <a:p>
            <a:pPr marL="114300" indent="0">
              <a:buNone/>
            </a:pPr>
            <a:r>
              <a:rPr lang="en-US" dirty="0"/>
              <a:t>“We both make our livings as writers and technological capitalism has been exerting a slow suffocation on our craft. A machine capable of doing what we do, at a fraction of the cost, feels like a threat. Yet I found myself irresistibly attracted to GPT-3—to the way it offered, without judgment, to deliver words to a writer who has found herself at a loss for them"</a:t>
            </a:r>
          </a:p>
        </p:txBody>
      </p:sp>
      <p:sp>
        <p:nvSpPr>
          <p:cNvPr id="4" name="Slide Number Placeholder 3">
            <a:extLst>
              <a:ext uri="{FF2B5EF4-FFF2-40B4-BE49-F238E27FC236}">
                <a16:creationId xmlns:a16="http://schemas.microsoft.com/office/drawing/2014/main" id="{547D0905-E988-B6D9-60FD-7BD013215EE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a:t>
            </a:fld>
            <a:endParaRPr lang="en-US"/>
          </a:p>
        </p:txBody>
      </p:sp>
      <p:sp>
        <p:nvSpPr>
          <p:cNvPr id="5" name="TextBox 4">
            <a:extLst>
              <a:ext uri="{FF2B5EF4-FFF2-40B4-BE49-F238E27FC236}">
                <a16:creationId xmlns:a16="http://schemas.microsoft.com/office/drawing/2014/main" id="{DD4285B5-1428-3AFA-4DEC-45C82D25182C}"/>
              </a:ext>
            </a:extLst>
          </p:cNvPr>
          <p:cNvSpPr txBox="1"/>
          <p:nvPr/>
        </p:nvSpPr>
        <p:spPr>
          <a:xfrm>
            <a:off x="4796118" y="3638423"/>
            <a:ext cx="3676340" cy="307777"/>
          </a:xfrm>
          <a:prstGeom prst="rect">
            <a:avLst/>
          </a:prstGeom>
          <a:noFill/>
        </p:spPr>
        <p:txBody>
          <a:bodyPr wrap="square" rtlCol="0">
            <a:spAutoFit/>
          </a:bodyPr>
          <a:lstStyle/>
          <a:p>
            <a:r>
              <a:rPr lang="en-US" dirty="0"/>
              <a:t>Pulitzer fiction finalist </a:t>
            </a:r>
            <a:r>
              <a:rPr lang="en-US" dirty="0" err="1"/>
              <a:t>Vauhini</a:t>
            </a:r>
            <a:r>
              <a:rPr lang="en-US" dirty="0"/>
              <a:t> Vara</a:t>
            </a:r>
          </a:p>
        </p:txBody>
      </p:sp>
      <p:sp>
        <p:nvSpPr>
          <p:cNvPr id="6" name="TextBox 5">
            <a:extLst>
              <a:ext uri="{FF2B5EF4-FFF2-40B4-BE49-F238E27FC236}">
                <a16:creationId xmlns:a16="http://schemas.microsoft.com/office/drawing/2014/main" id="{78A6DD73-4055-1E72-9019-44B5F22E2E59}"/>
              </a:ext>
            </a:extLst>
          </p:cNvPr>
          <p:cNvSpPr txBox="1"/>
          <p:nvPr/>
        </p:nvSpPr>
        <p:spPr>
          <a:xfrm>
            <a:off x="571161" y="4416440"/>
            <a:ext cx="8001677" cy="646331"/>
          </a:xfrm>
          <a:prstGeom prst="rect">
            <a:avLst/>
          </a:prstGeom>
          <a:noFill/>
        </p:spPr>
        <p:txBody>
          <a:bodyPr wrap="square" rtlCol="0">
            <a:spAutoFit/>
          </a:bodyPr>
          <a:lstStyle/>
          <a:p>
            <a:r>
              <a:rPr lang="en-US" sz="1200" i="0" dirty="0" err="1">
                <a:solidFill>
                  <a:srgbClr val="404040"/>
                </a:solidFill>
                <a:effectLst/>
                <a:latin typeface="Lora" panose="020F0502020204030204" pitchFamily="34" charset="0"/>
                <a:cs typeface="Al Bayan Plain" pitchFamily="2" charset="-78"/>
              </a:rPr>
              <a:t>Tuhin</a:t>
            </a:r>
            <a:r>
              <a:rPr lang="en-US" sz="1200" i="0" dirty="0">
                <a:solidFill>
                  <a:srgbClr val="404040"/>
                </a:solidFill>
                <a:effectLst/>
                <a:latin typeface="Lora" panose="020F0502020204030204" pitchFamily="34" charset="0"/>
                <a:cs typeface="Al Bayan Plain" pitchFamily="2" charset="-78"/>
              </a:rPr>
              <a:t> Chakrabarty*, </a:t>
            </a:r>
            <a:r>
              <a:rPr lang="en-US" sz="1200" i="0" dirty="0" err="1">
                <a:solidFill>
                  <a:srgbClr val="404040"/>
                </a:solidFill>
                <a:effectLst/>
                <a:latin typeface="Lora" panose="020F0502020204030204" pitchFamily="34" charset="0"/>
                <a:cs typeface="Al Bayan Plain" pitchFamily="2" charset="-78"/>
              </a:rPr>
              <a:t>Vishakh</a:t>
            </a:r>
            <a:r>
              <a:rPr lang="en-US" sz="1200" i="0" dirty="0">
                <a:solidFill>
                  <a:srgbClr val="404040"/>
                </a:solidFill>
                <a:effectLst/>
                <a:latin typeface="Lora" panose="020F0502020204030204" pitchFamily="34" charset="0"/>
                <a:cs typeface="Al Bayan Plain" pitchFamily="2" charset="-78"/>
              </a:rPr>
              <a:t> </a:t>
            </a:r>
            <a:r>
              <a:rPr lang="en-US" sz="1200" i="0" dirty="0" err="1">
                <a:solidFill>
                  <a:srgbClr val="404040"/>
                </a:solidFill>
                <a:effectLst/>
                <a:latin typeface="Lora" panose="020F0502020204030204" pitchFamily="34" charset="0"/>
                <a:cs typeface="Al Bayan Plain" pitchFamily="2" charset="-78"/>
              </a:rPr>
              <a:t>Padmakumar</a:t>
            </a:r>
            <a:r>
              <a:rPr lang="en-US" sz="1200" i="0" dirty="0">
                <a:solidFill>
                  <a:srgbClr val="404040"/>
                </a:solidFill>
                <a:effectLst/>
                <a:latin typeface="Lora" panose="020F0502020204030204" pitchFamily="34" charset="0"/>
                <a:cs typeface="Al Bayan Plain" pitchFamily="2" charset="-78"/>
              </a:rPr>
              <a:t>*, </a:t>
            </a:r>
            <a:r>
              <a:rPr lang="en-US" sz="1200" i="0" dirty="0" err="1">
                <a:solidFill>
                  <a:srgbClr val="404040"/>
                </a:solidFill>
                <a:effectLst/>
                <a:latin typeface="Lora" panose="020F0502020204030204" pitchFamily="34" charset="0"/>
                <a:cs typeface="Al Bayan Plain" pitchFamily="2" charset="-78"/>
              </a:rPr>
              <a:t>Faeze</a:t>
            </a:r>
            <a:r>
              <a:rPr lang="en-US" sz="1200" i="0" dirty="0">
                <a:solidFill>
                  <a:srgbClr val="404040"/>
                </a:solidFill>
                <a:effectLst/>
                <a:latin typeface="Lora" panose="020F0502020204030204" pitchFamily="34" charset="0"/>
                <a:cs typeface="Al Bayan Plain" pitchFamily="2" charset="-78"/>
              </a:rPr>
              <a:t> Brahman, </a:t>
            </a:r>
            <a:r>
              <a:rPr lang="en-US" sz="1200" i="0" dirty="0" err="1">
                <a:solidFill>
                  <a:srgbClr val="404040"/>
                </a:solidFill>
                <a:effectLst/>
                <a:latin typeface="Lora" panose="020F0502020204030204" pitchFamily="34" charset="0"/>
                <a:cs typeface="Al Bayan Plain" pitchFamily="2" charset="-78"/>
              </a:rPr>
              <a:t>Smaranda</a:t>
            </a:r>
            <a:r>
              <a:rPr lang="en-US" sz="1200" i="0" dirty="0">
                <a:solidFill>
                  <a:srgbClr val="404040"/>
                </a:solidFill>
                <a:effectLst/>
                <a:latin typeface="Lora" panose="020F0502020204030204" pitchFamily="34" charset="0"/>
                <a:cs typeface="Al Bayan Plain" pitchFamily="2" charset="-78"/>
              </a:rPr>
              <a:t> Muresan (2023) </a:t>
            </a:r>
            <a:r>
              <a:rPr lang="en-US" sz="1200" i="0" dirty="0">
                <a:solidFill>
                  <a:srgbClr val="404040"/>
                </a:solidFill>
                <a:effectLst/>
                <a:latin typeface="Lora" panose="020F0502020204030204" pitchFamily="34" charset="0"/>
                <a:cs typeface="Al Bayan Plain" pitchFamily="2" charset="-78"/>
                <a:hlinkClick r:id="rId2"/>
              </a:rPr>
              <a:t>Creativity Support in the Age of Large Language Models: An Empirical Study Involving Emerging Writers</a:t>
            </a:r>
            <a:r>
              <a:rPr lang="en-US" sz="1200" i="0" dirty="0">
                <a:solidFill>
                  <a:srgbClr val="404040"/>
                </a:solidFill>
                <a:effectLst/>
                <a:latin typeface="Lora" panose="020F0502020204030204" pitchFamily="34" charset="0"/>
                <a:cs typeface="Al Bayan Plain" pitchFamily="2" charset="-78"/>
              </a:rPr>
              <a:t>. </a:t>
            </a:r>
            <a:r>
              <a:rPr lang="en-US" sz="1200" i="0" dirty="0" err="1">
                <a:solidFill>
                  <a:srgbClr val="404040"/>
                </a:solidFill>
                <a:effectLst/>
                <a:latin typeface="Lora" panose="020F0502020204030204" pitchFamily="34" charset="0"/>
                <a:cs typeface="Al Bayan Plain" pitchFamily="2" charset="-78"/>
              </a:rPr>
              <a:t>arXiv</a:t>
            </a:r>
            <a:r>
              <a:rPr lang="en-US" sz="1200" i="0" dirty="0">
                <a:solidFill>
                  <a:srgbClr val="404040"/>
                </a:solidFill>
                <a:effectLst/>
                <a:latin typeface="Lora" panose="020F0502020204030204" pitchFamily="34" charset="0"/>
                <a:cs typeface="Al Bayan Plain" pitchFamily="2" charset="-78"/>
              </a:rPr>
              <a:t> preprint</a:t>
            </a:r>
            <a:br>
              <a:rPr lang="en-US" sz="1200" dirty="0">
                <a:cs typeface="Al Bayan Plain" pitchFamily="2" charset="-78"/>
              </a:rPr>
            </a:br>
            <a:endParaRPr lang="en-US" sz="1200" dirty="0">
              <a:cs typeface="Al Bayan Plain" pitchFamily="2" charset="-78"/>
            </a:endParaRPr>
          </a:p>
        </p:txBody>
      </p:sp>
    </p:spTree>
    <p:extLst>
      <p:ext uri="{BB962C8B-B14F-4D97-AF65-F5344CB8AC3E}">
        <p14:creationId xmlns:p14="http://schemas.microsoft.com/office/powerpoint/2010/main" val="3756795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474F1-027D-10FA-16BF-D33B74E0C9DD}"/>
              </a:ext>
            </a:extLst>
          </p:cNvPr>
          <p:cNvSpPr>
            <a:spLocks noGrp="1"/>
          </p:cNvSpPr>
          <p:nvPr>
            <p:ph type="title"/>
          </p:nvPr>
        </p:nvSpPr>
        <p:spPr/>
        <p:txBody>
          <a:bodyPr>
            <a:normAutofit fontScale="90000"/>
          </a:bodyPr>
          <a:lstStyle/>
          <a:p>
            <a:r>
              <a:rPr lang="en-US" dirty="0"/>
              <a:t>Human-AI collaboration framework</a:t>
            </a:r>
          </a:p>
        </p:txBody>
      </p:sp>
      <p:sp>
        <p:nvSpPr>
          <p:cNvPr id="3" name="Text Placeholder 2">
            <a:extLst>
              <a:ext uri="{FF2B5EF4-FFF2-40B4-BE49-F238E27FC236}">
                <a16:creationId xmlns:a16="http://schemas.microsoft.com/office/drawing/2014/main" id="{2B745A04-E9D5-BEC0-335B-5C157421C765}"/>
              </a:ext>
            </a:extLst>
          </p:cNvPr>
          <p:cNvSpPr>
            <a:spLocks noGrp="1"/>
          </p:cNvSpPr>
          <p:nvPr>
            <p:ph type="body" idx="1"/>
          </p:nvPr>
        </p:nvSpPr>
        <p:spPr/>
        <p:txBody>
          <a:bodyPr>
            <a:normAutofit lnSpcReduction="10000"/>
          </a:bodyPr>
          <a:lstStyle/>
          <a:p>
            <a:r>
              <a:rPr lang="en-US" dirty="0"/>
              <a:t>Understand the needs of </a:t>
            </a:r>
            <a:r>
              <a:rPr lang="en-US" i="1" dirty="0"/>
              <a:t>emerging writers </a:t>
            </a:r>
            <a:r>
              <a:rPr lang="en-US" dirty="0"/>
              <a:t>during writing process</a:t>
            </a:r>
          </a:p>
          <a:p>
            <a:pPr marL="114300" indent="0">
              <a:buNone/>
            </a:pPr>
            <a:endParaRPr lang="en-US" dirty="0"/>
          </a:p>
          <a:p>
            <a:r>
              <a:rPr lang="en-US" dirty="0"/>
              <a:t>Understand the opportunities and pitfalls of LLMs for the task</a:t>
            </a:r>
          </a:p>
          <a:p>
            <a:endParaRPr lang="en-US" dirty="0"/>
          </a:p>
          <a:p>
            <a:endParaRPr lang="en-US" dirty="0"/>
          </a:p>
          <a:p>
            <a:pPr marL="114300" indent="0">
              <a:buNone/>
            </a:pPr>
            <a:r>
              <a:rPr lang="en-US" dirty="0"/>
              <a:t>=&gt; </a:t>
            </a:r>
            <a:r>
              <a:rPr lang="en-US" b="1" dirty="0"/>
              <a:t>Solution</a:t>
            </a:r>
            <a:r>
              <a:rPr lang="en-US" dirty="0"/>
              <a:t>: design a collaborative writing interface grounded in the </a:t>
            </a:r>
            <a:r>
              <a:rPr lang="en-US" i="1" dirty="0">
                <a:solidFill>
                  <a:schemeClr val="accent1">
                    <a:lumMod val="75000"/>
                  </a:schemeClr>
                </a:solidFill>
              </a:rPr>
              <a:t>cognitive process model of writing </a:t>
            </a:r>
            <a:r>
              <a:rPr lang="en-US" i="1" dirty="0"/>
              <a:t>(Flower and Hayes, 1981) = </a:t>
            </a:r>
            <a:r>
              <a:rPr lang="en-US" dirty="0"/>
              <a:t>goal-oriented thinking process encompassing non-linear cognitive activities: </a:t>
            </a:r>
            <a:r>
              <a:rPr lang="en-US" dirty="0">
                <a:solidFill>
                  <a:schemeClr val="accent1">
                    <a:lumMod val="75000"/>
                  </a:schemeClr>
                </a:solidFill>
              </a:rPr>
              <a:t>planning, translating </a:t>
            </a:r>
            <a:r>
              <a:rPr lang="en-US" dirty="0">
                <a:solidFill>
                  <a:schemeClr val="bg2"/>
                </a:solidFill>
              </a:rPr>
              <a:t>and</a:t>
            </a:r>
            <a:r>
              <a:rPr lang="en-US" dirty="0">
                <a:solidFill>
                  <a:schemeClr val="tx1"/>
                </a:solidFill>
              </a:rPr>
              <a:t> </a:t>
            </a:r>
            <a:r>
              <a:rPr lang="en-US" dirty="0">
                <a:solidFill>
                  <a:schemeClr val="accent1">
                    <a:lumMod val="75000"/>
                  </a:schemeClr>
                </a:solidFill>
              </a:rPr>
              <a:t>reviewing. </a:t>
            </a:r>
          </a:p>
          <a:p>
            <a:pPr marL="114300" indent="0">
              <a:buNone/>
            </a:pPr>
            <a:endParaRPr lang="en-US" dirty="0"/>
          </a:p>
          <a:p>
            <a:pPr marL="114300" indent="0">
              <a:buNone/>
            </a:pPr>
            <a:r>
              <a:rPr lang="en-US" dirty="0"/>
              <a:t>LLM = GPT-3.5</a:t>
            </a:r>
          </a:p>
        </p:txBody>
      </p:sp>
      <p:sp>
        <p:nvSpPr>
          <p:cNvPr id="4" name="Slide Number Placeholder 3">
            <a:extLst>
              <a:ext uri="{FF2B5EF4-FFF2-40B4-BE49-F238E27FC236}">
                <a16:creationId xmlns:a16="http://schemas.microsoft.com/office/drawing/2014/main" id="{36A85D28-7EAC-344E-CD88-16C126C5CA0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a:t>
            </a:fld>
            <a:endParaRPr lang="en-US"/>
          </a:p>
        </p:txBody>
      </p:sp>
    </p:spTree>
    <p:extLst>
      <p:ext uri="{BB962C8B-B14F-4D97-AF65-F5344CB8AC3E}">
        <p14:creationId xmlns:p14="http://schemas.microsoft.com/office/powerpoint/2010/main" val="3484342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DC0D8CA-B56A-092A-EEEE-9CEB1810B55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a:t>
            </a:fld>
            <a:endParaRPr lang="en-US"/>
          </a:p>
        </p:txBody>
      </p:sp>
      <p:sp>
        <p:nvSpPr>
          <p:cNvPr id="5" name="Title 1">
            <a:extLst>
              <a:ext uri="{FF2B5EF4-FFF2-40B4-BE49-F238E27FC236}">
                <a16:creationId xmlns:a16="http://schemas.microsoft.com/office/drawing/2014/main" id="{31E391E4-2330-4064-CB0C-684B169788D2}"/>
              </a:ext>
            </a:extLst>
          </p:cNvPr>
          <p:cNvSpPr>
            <a:spLocks noGrp="1"/>
          </p:cNvSpPr>
          <p:nvPr>
            <p:ph type="title"/>
          </p:nvPr>
        </p:nvSpPr>
        <p:spPr/>
        <p:txBody>
          <a:bodyPr>
            <a:normAutofit fontScale="90000"/>
          </a:bodyPr>
          <a:lstStyle/>
          <a:p>
            <a:r>
              <a:rPr lang="en-US" dirty="0"/>
              <a:t>Human-AI collaboration framework</a:t>
            </a:r>
          </a:p>
        </p:txBody>
      </p:sp>
      <p:pic>
        <p:nvPicPr>
          <p:cNvPr id="7" name="Picture 6">
            <a:extLst>
              <a:ext uri="{FF2B5EF4-FFF2-40B4-BE49-F238E27FC236}">
                <a16:creationId xmlns:a16="http://schemas.microsoft.com/office/drawing/2014/main" id="{B5CDB492-F4A0-EF03-79EB-9845FAB804DC}"/>
              </a:ext>
            </a:extLst>
          </p:cNvPr>
          <p:cNvPicPr>
            <a:picLocks noChangeAspect="1"/>
          </p:cNvPicPr>
          <p:nvPr/>
        </p:nvPicPr>
        <p:blipFill>
          <a:blip r:embed="rId2"/>
          <a:stretch>
            <a:fillRect/>
          </a:stretch>
        </p:blipFill>
        <p:spPr>
          <a:xfrm>
            <a:off x="2338513" y="903266"/>
            <a:ext cx="6293909" cy="4240234"/>
          </a:xfrm>
          <a:prstGeom prst="rect">
            <a:avLst/>
          </a:prstGeom>
        </p:spPr>
      </p:pic>
      <p:pic>
        <p:nvPicPr>
          <p:cNvPr id="9" name="Picture 8">
            <a:extLst>
              <a:ext uri="{FF2B5EF4-FFF2-40B4-BE49-F238E27FC236}">
                <a16:creationId xmlns:a16="http://schemas.microsoft.com/office/drawing/2014/main" id="{28B57CCA-587C-4157-FAE8-143AF2207072}"/>
              </a:ext>
            </a:extLst>
          </p:cNvPr>
          <p:cNvPicPr>
            <a:picLocks noChangeAspect="1"/>
          </p:cNvPicPr>
          <p:nvPr/>
        </p:nvPicPr>
        <p:blipFill>
          <a:blip r:embed="rId3"/>
          <a:stretch>
            <a:fillRect/>
          </a:stretch>
        </p:blipFill>
        <p:spPr>
          <a:xfrm>
            <a:off x="6036183" y="807333"/>
            <a:ext cx="663388" cy="953143"/>
          </a:xfrm>
          <a:prstGeom prst="rect">
            <a:avLst/>
          </a:prstGeom>
        </p:spPr>
      </p:pic>
      <p:pic>
        <p:nvPicPr>
          <p:cNvPr id="11" name="Picture 10">
            <a:extLst>
              <a:ext uri="{FF2B5EF4-FFF2-40B4-BE49-F238E27FC236}">
                <a16:creationId xmlns:a16="http://schemas.microsoft.com/office/drawing/2014/main" id="{49BDC228-F7F2-60FB-B516-246DD5EC0807}"/>
              </a:ext>
            </a:extLst>
          </p:cNvPr>
          <p:cNvPicPr>
            <a:picLocks noChangeAspect="1"/>
          </p:cNvPicPr>
          <p:nvPr/>
        </p:nvPicPr>
        <p:blipFill>
          <a:blip r:embed="rId4"/>
          <a:stretch>
            <a:fillRect/>
          </a:stretch>
        </p:blipFill>
        <p:spPr>
          <a:xfrm>
            <a:off x="8012363" y="1138694"/>
            <a:ext cx="1240118" cy="916609"/>
          </a:xfrm>
          <a:prstGeom prst="rect">
            <a:avLst/>
          </a:prstGeom>
        </p:spPr>
      </p:pic>
      <p:sp>
        <p:nvSpPr>
          <p:cNvPr id="12" name="TextBox 11">
            <a:extLst>
              <a:ext uri="{FF2B5EF4-FFF2-40B4-BE49-F238E27FC236}">
                <a16:creationId xmlns:a16="http://schemas.microsoft.com/office/drawing/2014/main" id="{FD0B187B-F5BC-1EFD-BD11-0323DBAF2581}"/>
              </a:ext>
            </a:extLst>
          </p:cNvPr>
          <p:cNvSpPr txBox="1"/>
          <p:nvPr/>
        </p:nvSpPr>
        <p:spPr>
          <a:xfrm>
            <a:off x="122842" y="4552240"/>
            <a:ext cx="1167476" cy="307777"/>
          </a:xfrm>
          <a:prstGeom prst="rect">
            <a:avLst/>
          </a:prstGeom>
          <a:noFill/>
        </p:spPr>
        <p:txBody>
          <a:bodyPr wrap="square" rtlCol="0">
            <a:spAutoFit/>
          </a:bodyPr>
          <a:lstStyle/>
          <a:p>
            <a:r>
              <a:rPr lang="en-US" dirty="0">
                <a:hlinkClick r:id="rId5" invalidUrl="http://: https://www.youtube.com/watch?v=kR5sDD2ugaU"/>
              </a:rPr>
              <a:t>Demo video</a:t>
            </a:r>
            <a:endParaRPr lang="en-US" dirty="0"/>
          </a:p>
        </p:txBody>
      </p:sp>
      <p:sp>
        <p:nvSpPr>
          <p:cNvPr id="2" name="TextBox 1">
            <a:extLst>
              <a:ext uri="{FF2B5EF4-FFF2-40B4-BE49-F238E27FC236}">
                <a16:creationId xmlns:a16="http://schemas.microsoft.com/office/drawing/2014/main" id="{7338509E-B1E8-B243-845D-CCCC7A512E06}"/>
              </a:ext>
            </a:extLst>
          </p:cNvPr>
          <p:cNvSpPr txBox="1"/>
          <p:nvPr/>
        </p:nvSpPr>
        <p:spPr>
          <a:xfrm>
            <a:off x="56870" y="4803399"/>
            <a:ext cx="2215671" cy="461665"/>
          </a:xfrm>
          <a:prstGeom prst="rect">
            <a:avLst/>
          </a:prstGeom>
          <a:noFill/>
        </p:spPr>
        <p:txBody>
          <a:bodyPr wrap="none" rtlCol="0">
            <a:spAutoFit/>
          </a:bodyPr>
          <a:lstStyle/>
          <a:p>
            <a:r>
              <a:rPr lang="en-US" sz="1200" dirty="0">
                <a:hlinkClick r:id="rId6"/>
              </a:rPr>
              <a:t>https://collab-stories.github.io/</a:t>
            </a:r>
            <a:endParaRPr lang="en-US" sz="1200" dirty="0"/>
          </a:p>
          <a:p>
            <a:endParaRPr lang="en-US" sz="1200" dirty="0"/>
          </a:p>
        </p:txBody>
      </p:sp>
    </p:spTree>
    <p:extLst>
      <p:ext uri="{BB962C8B-B14F-4D97-AF65-F5344CB8AC3E}">
        <p14:creationId xmlns:p14="http://schemas.microsoft.com/office/powerpoint/2010/main" val="36954419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8F1E6-5291-CEAE-79C4-E20C13101F20}"/>
              </a:ext>
            </a:extLst>
          </p:cNvPr>
          <p:cNvSpPr>
            <a:spLocks noGrp="1"/>
          </p:cNvSpPr>
          <p:nvPr>
            <p:ph type="title"/>
          </p:nvPr>
        </p:nvSpPr>
        <p:spPr/>
        <p:txBody>
          <a:bodyPr>
            <a:normAutofit fontScale="90000"/>
          </a:bodyPr>
          <a:lstStyle/>
          <a:p>
            <a:r>
              <a:rPr lang="en-US" dirty="0"/>
              <a:t>Chat Prompt Templates:</a:t>
            </a:r>
          </a:p>
        </p:txBody>
      </p:sp>
      <p:sp>
        <p:nvSpPr>
          <p:cNvPr id="3" name="Text Placeholder 2">
            <a:extLst>
              <a:ext uri="{FF2B5EF4-FFF2-40B4-BE49-F238E27FC236}">
                <a16:creationId xmlns:a16="http://schemas.microsoft.com/office/drawing/2014/main" id="{430B4397-C07A-5C37-9C6D-6545FE102399}"/>
              </a:ext>
            </a:extLst>
          </p:cNvPr>
          <p:cNvSpPr>
            <a:spLocks noGrp="1"/>
          </p:cNvSpPr>
          <p:nvPr>
            <p:ph type="body" idx="1"/>
          </p:nvPr>
        </p:nvSpPr>
        <p:spPr/>
        <p:txBody>
          <a:bodyPr/>
          <a:lstStyle/>
          <a:p>
            <a:pPr marL="114300" indent="0">
              <a:buNone/>
            </a:pPr>
            <a:endParaRPr lang="en-US" dirty="0"/>
          </a:p>
        </p:txBody>
      </p:sp>
      <p:sp>
        <p:nvSpPr>
          <p:cNvPr id="4" name="Slide Number Placeholder 3">
            <a:extLst>
              <a:ext uri="{FF2B5EF4-FFF2-40B4-BE49-F238E27FC236}">
                <a16:creationId xmlns:a16="http://schemas.microsoft.com/office/drawing/2014/main" id="{F117DE2E-476E-53EC-B400-36880FA21B5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9</a:t>
            </a:fld>
            <a:endParaRPr lang="en-US"/>
          </a:p>
        </p:txBody>
      </p:sp>
      <p:pic>
        <p:nvPicPr>
          <p:cNvPr id="6" name="Picture 5">
            <a:extLst>
              <a:ext uri="{FF2B5EF4-FFF2-40B4-BE49-F238E27FC236}">
                <a16:creationId xmlns:a16="http://schemas.microsoft.com/office/drawing/2014/main" id="{86F4DC7F-326B-9DAF-2EDA-7CA87C444869}"/>
              </a:ext>
            </a:extLst>
          </p:cNvPr>
          <p:cNvPicPr>
            <a:picLocks noChangeAspect="1"/>
          </p:cNvPicPr>
          <p:nvPr/>
        </p:nvPicPr>
        <p:blipFill>
          <a:blip r:embed="rId2"/>
          <a:stretch>
            <a:fillRect/>
          </a:stretch>
        </p:blipFill>
        <p:spPr>
          <a:xfrm>
            <a:off x="685800" y="1530831"/>
            <a:ext cx="7772400" cy="2659688"/>
          </a:xfrm>
          <a:prstGeom prst="rect">
            <a:avLst/>
          </a:prstGeom>
        </p:spPr>
      </p:pic>
    </p:spTree>
    <p:extLst>
      <p:ext uri="{BB962C8B-B14F-4D97-AF65-F5344CB8AC3E}">
        <p14:creationId xmlns:p14="http://schemas.microsoft.com/office/powerpoint/2010/main" val="2757572895"/>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1018</TotalTime>
  <Words>950</Words>
  <Application>Microsoft Macintosh PowerPoint</Application>
  <PresentationFormat>On-screen Show (16:9)</PresentationFormat>
  <Paragraphs>149</Paragraphs>
  <Slides>23</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Lora</vt:lpstr>
      <vt:lpstr>Open Sans</vt:lpstr>
      <vt:lpstr>Barlow</vt:lpstr>
      <vt:lpstr>Lucida Grande</vt:lpstr>
      <vt:lpstr>Al Bayan Plain</vt:lpstr>
      <vt:lpstr>Simple Light</vt:lpstr>
      <vt:lpstr>Smaranda Muresan (smara@columbia.edu)</vt:lpstr>
      <vt:lpstr>Large Language Models (LLMs) / Generative AI – The Good</vt:lpstr>
      <vt:lpstr>Large Language Models (LLMs) / Generative AI – The Bad </vt:lpstr>
      <vt:lpstr>Large Language Models (LLMs) / Generative AI – The Ugly</vt:lpstr>
      <vt:lpstr>Science Communication</vt:lpstr>
      <vt:lpstr>A detour: Creativity support in the era of LLM</vt:lpstr>
      <vt:lpstr>Human-AI collaboration framework</vt:lpstr>
      <vt:lpstr>Human-AI collaboration framework</vt:lpstr>
      <vt:lpstr>Chat Prompt Templates:</vt:lpstr>
      <vt:lpstr>Methodology</vt:lpstr>
      <vt:lpstr>Co-written Stories </vt:lpstr>
      <vt:lpstr>Patterns In Writers-LLM interactions</vt:lpstr>
      <vt:lpstr>Example prompts from writers </vt:lpstr>
      <vt:lpstr>In what stages of writing process do writers seek help? </vt:lpstr>
      <vt:lpstr>Model contribution to the final story</vt:lpstr>
      <vt:lpstr>Feedback from the writers</vt:lpstr>
      <vt:lpstr>Main Issues with LLMs</vt:lpstr>
      <vt:lpstr>Another slight detour: Supporting Journalistic Angle Ideation</vt:lpstr>
      <vt:lpstr>TechTweets</vt:lpstr>
      <vt:lpstr>LLMs as support tools to generate engaging hooks</vt:lpstr>
      <vt:lpstr>Human-AI collaboration </vt:lpstr>
      <vt:lpstr>LLMs for Science Communication</vt:lpstr>
      <vt:lpstr>Thank you!</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Smaranda Muresan (smara@columbia.edu) October 27, 2023</dc:title>
  <cp:lastModifiedBy>Microsoft Office User</cp:lastModifiedBy>
  <cp:revision>31</cp:revision>
  <dcterms:modified xsi:type="dcterms:W3CDTF">2023-11-16T14:07:40Z</dcterms:modified>
</cp:coreProperties>
</file>